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</p:sldIdLst>
  <p:sldSz cy="5143500" cx="9144000"/>
  <p:notesSz cx="6858000" cy="9144000"/>
  <p:embeddedFontLst>
    <p:embeddedFont>
      <p:font typeface="Nunito SemiBold"/>
      <p:regular r:id="rId68"/>
      <p:bold r:id="rId69"/>
      <p:italic r:id="rId70"/>
      <p:boldItalic r:id="rId71"/>
    </p:embeddedFont>
    <p:embeddedFont>
      <p:font typeface="Nunito"/>
      <p:regular r:id="rId72"/>
      <p:bold r:id="rId73"/>
      <p:italic r:id="rId74"/>
      <p:boldItalic r:id="rId75"/>
    </p:embeddedFont>
    <p:embeddedFont>
      <p:font typeface="Nunito ExtraBold"/>
      <p:bold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78" roundtripDataSignature="AMtx7mjrB3bD2aXEbcebReik5wgN8FpH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9D2D2E1-3E08-4243-B514-D9D325C7AA46}">
  <a:tblStyle styleId="{29D2D2E1-3E08-4243-B514-D9D325C7AA4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B9BD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B9BD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fill>
          <a:solidFill>
            <a:srgbClr val="5B9BD5">
              <a:alpha val="20000"/>
            </a:srgbClr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5B9BD5">
              <a:alpha val="20000"/>
            </a:srgbClr>
          </a:solidFill>
        </a:fill>
      </a:tcStyle>
    </a:band1V>
    <a:band2V>
      <a:tcTxStyle b="off" i="off"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rgbClr val="5B9BD5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</a:seCell>
    <a:swCell>
      <a:tcTxStyle b="off" i="off"/>
    </a:swCell>
    <a:firstRow>
      <a:tcTxStyle b="on" i="off"/>
      <a:tcStyle>
        <a:tcBdr>
          <a:bottom>
            <a:ln cap="flat" cmpd="sng" w="12700">
              <a:solidFill>
                <a:srgbClr val="5B9BD5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</a:neCell>
    <a:nwCell>
      <a:tcTxStyle b="off" i="off"/>
    </a:nwCell>
  </a:tblStyle>
  <a:tblStyle styleId="{89FFC056-BBED-4496-A378-7426527E0209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F901BF48-9653-4554-98A2-4F751D4088AC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Nunito-bold.fntdata"/><Relationship Id="rId72" Type="http://schemas.openxmlformats.org/officeDocument/2006/relationships/font" Target="fonts/Nunito-regular.fntdata"/><Relationship Id="rId31" Type="http://schemas.openxmlformats.org/officeDocument/2006/relationships/slide" Target="slides/slide25.xml"/><Relationship Id="rId75" Type="http://schemas.openxmlformats.org/officeDocument/2006/relationships/font" Target="fonts/Nunito-boldItalic.fntdata"/><Relationship Id="rId30" Type="http://schemas.openxmlformats.org/officeDocument/2006/relationships/slide" Target="slides/slide24.xml"/><Relationship Id="rId74" Type="http://schemas.openxmlformats.org/officeDocument/2006/relationships/font" Target="fonts/Nunito-italic.fntdata"/><Relationship Id="rId33" Type="http://schemas.openxmlformats.org/officeDocument/2006/relationships/slide" Target="slides/slide27.xml"/><Relationship Id="rId77" Type="http://schemas.openxmlformats.org/officeDocument/2006/relationships/font" Target="fonts/NunitoExtraBold-boldItalic.fntdata"/><Relationship Id="rId32" Type="http://schemas.openxmlformats.org/officeDocument/2006/relationships/slide" Target="slides/slide26.xml"/><Relationship Id="rId76" Type="http://schemas.openxmlformats.org/officeDocument/2006/relationships/font" Target="fonts/NunitoExtraBold-bold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8" Type="http://customschemas.google.com/relationships/presentationmetadata" Target="metadata"/><Relationship Id="rId71" Type="http://schemas.openxmlformats.org/officeDocument/2006/relationships/font" Target="fonts/NunitoSemiBold-boldItalic.fntdata"/><Relationship Id="rId70" Type="http://schemas.openxmlformats.org/officeDocument/2006/relationships/font" Target="fonts/NunitoSemiBold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NunitoSemiBold-regular.fntdata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NunitoSemiBold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ad9c981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g35ad9c981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513b52f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360513b52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60513b52f5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360513b52f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60513b52f5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360513b52f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60513b52f5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360513b52f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0513b52f5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360513b52f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0513b52f5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360513b52f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60513b52f5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360513b52f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0513b52f5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360513b52f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60513b52f5_0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360513b52f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60513b52f5_0_4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360513b52f5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ad9c9817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35ad9c9817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60513b52f5_0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360513b52f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60513b52f5_0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360513b52f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0513b52f5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360513b52f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0513b52f5_0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360513b52f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60513b52f5_0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360513b52f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60513b52f5_0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360513b52f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0513b52f5_0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360513b52f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60513b52f5_0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360513b52f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60513b52f5_0_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360513b52f5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60513b52f5_0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360513b52f5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ad9c9817d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35ad9c9817d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60513b52f5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360513b52f5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60513b52f5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360513b52f5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60513b52f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360513b52f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60513b52f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360513b52f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60513b52f5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360513b52f5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60513b52f5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360513b52f5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60513b52f5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360513b52f5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60513b52f5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360513b52f5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60513b52f5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360513b52f5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513b52f5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360513b52f5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60513b52f5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360513b52f5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60513b52f5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360513b52f5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60513b52f5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360513b52f5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60513b52f5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360513b52f5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60513b52f5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360513b52f5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60513b52f5_0_2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360513b52f5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60513b52f5_0_3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360513b52f5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60513b52f5_0_3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360513b52f5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60513b52f5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360513b52f5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60513b52f5_0_3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360513b52f5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0513b52f5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360513b52f5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60513b52f5_0_3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360513b52f5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60513b52f5_0_3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360513b52f5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60513b52f5_0_3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360513b52f5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60513b52f5_0_3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360513b52f5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60513b52f5_0_4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360513b52f5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60513b52f5_0_4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360513b52f5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60513b52f5_0_4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360513b52f5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60513b52f5_0_4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360513b52f5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60513b52f5_0_4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360513b52f5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60513b52f5_0_4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360513b52f5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0513b52f5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360513b52f5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60513b52f5_0_4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360513b52f5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6c700b4781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36c700b478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0513b52f5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360513b52f5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513b52f5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360513b52f5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/>
          <p:nvPr>
            <p:ph type="ctrTitle"/>
          </p:nvPr>
        </p:nvSpPr>
        <p:spPr>
          <a:xfrm>
            <a:off x="2210208" y="744575"/>
            <a:ext cx="66222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5" name="Google Shape;15;p17"/>
          <p:cNvSpPr txBox="1"/>
          <p:nvPr>
            <p:ph idx="1" type="subTitle"/>
          </p:nvPr>
        </p:nvSpPr>
        <p:spPr>
          <a:xfrm>
            <a:off x="2210202" y="2834125"/>
            <a:ext cx="6622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b="1"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b="1"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b="1"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b="1"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b="1"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b="1"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b="1"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b="1"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b="1"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8"/>
          <p:cNvSpPr/>
          <p:nvPr/>
        </p:nvSpPr>
        <p:spPr>
          <a:xfrm>
            <a:off x="1" y="-335"/>
            <a:ext cx="9144600" cy="5143800"/>
          </a:xfrm>
          <a:prstGeom prst="rect">
            <a:avLst/>
          </a:prstGeom>
          <a:solidFill>
            <a:srgbClr val="0E39A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48" name="Google Shape;48;p28"/>
          <p:cNvPicPr preferRelativeResize="0"/>
          <p:nvPr/>
        </p:nvPicPr>
        <p:blipFill rotWithShape="1">
          <a:blip r:embed="rId2">
            <a:alphaModFix/>
          </a:blip>
          <a:srcRect b="19149" l="42816" r="37293" t="18358"/>
          <a:stretch/>
        </p:blipFill>
        <p:spPr>
          <a:xfrm>
            <a:off x="6052536" y="514443"/>
            <a:ext cx="2095112" cy="370332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8"/>
          <p:cNvSpPr txBox="1"/>
          <p:nvPr>
            <p:ph type="title"/>
          </p:nvPr>
        </p:nvSpPr>
        <p:spPr>
          <a:xfrm>
            <a:off x="70129" y="6703219"/>
            <a:ext cx="150087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8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28"/>
          <p:cNvSpPr txBox="1"/>
          <p:nvPr/>
        </p:nvSpPr>
        <p:spPr>
          <a:xfrm>
            <a:off x="334565" y="1676232"/>
            <a:ext cx="43728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Happy Learning !</a:t>
            </a:r>
            <a:endParaRPr b="0" i="0" sz="3300" u="none" cap="none" strike="noStrike"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51" name="Google Shape;5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874" y="683275"/>
            <a:ext cx="3757725" cy="8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/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8" name="Google Shape;18;p18"/>
          <p:cNvSpPr txBox="1"/>
          <p:nvPr>
            <p:ph idx="1" type="body"/>
          </p:nvPr>
        </p:nvSpPr>
        <p:spPr>
          <a:xfrm>
            <a:off x="202550" y="861975"/>
            <a:ext cx="8629800" cy="3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indent="-3111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indent="-2857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indent="-2794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indent="-2730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7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indent="-2667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6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9" name="Google Shape;19;p18"/>
          <p:cNvSpPr txBox="1"/>
          <p:nvPr>
            <p:ph idx="12" type="sldNum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9pPr>
          </a:lstStyle>
          <a:p/>
        </p:txBody>
      </p:sp>
      <p:sp>
        <p:nvSpPr>
          <p:cNvPr id="22" name="Google Shape;22;p21"/>
          <p:cNvSpPr txBox="1"/>
          <p:nvPr>
            <p:ph idx="12" type="sldNum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>
  <p:cSld name="CUSTOM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/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aphicFrame>
        <p:nvGraphicFramePr>
          <p:cNvPr id="25" name="Google Shape;25;p22"/>
          <p:cNvGraphicFramePr/>
          <p:nvPr/>
        </p:nvGraphicFramePr>
        <p:xfrm>
          <a:off x="201942" y="8336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{29D2D2E1-3E08-4243-B514-D9D325C7AA46}</a:tableStyleId>
              </a:tblPr>
              <a:tblGrid>
                <a:gridCol w="883125"/>
                <a:gridCol w="3886050"/>
                <a:gridCol w="3886050"/>
              </a:tblGrid>
              <a:tr h="673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Cluster</a:t>
                      </a:r>
                      <a:endParaRPr sz="14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Cluster Profile </a:t>
                      </a:r>
                      <a:endParaRPr sz="14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Business Insights for Marketing Team</a:t>
                      </a:r>
                      <a:endParaRPr sz="14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75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 value customers who have many credit cards and prefer to engage online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Engage Online – Set up priority calling in lines – Upsell and Cross sell premium products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669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aseline="30000"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…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..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669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…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…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669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3"/>
          <p:cNvSpPr txBox="1"/>
          <p:nvPr>
            <p:ph idx="12" type="sldNum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4"/>
          <p:cNvSpPr txBox="1"/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34" name="Google Shape;34;p24"/>
          <p:cNvSpPr txBox="1"/>
          <p:nvPr>
            <p:ph idx="12" type="sldNum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25"/>
          <p:cNvSpPr txBox="1"/>
          <p:nvPr>
            <p:ph idx="12" type="sldNum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11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indent="-2857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794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7pPr>
            <a:lvl8pPr indent="-2730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700"/>
              <a:buChar char="○"/>
              <a:defRPr/>
            </a:lvl8pPr>
            <a:lvl9pPr indent="-2667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43" name="Google Shape;43;p26"/>
          <p:cNvSpPr txBox="1"/>
          <p:nvPr>
            <p:ph idx="12" type="sldNum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/>
          <p:nvPr>
            <p:ph idx="12" type="sldNum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Nunito"/>
              <a:buNone/>
              <a:defRPr b="1" i="0" sz="22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b="1" i="0" sz="2500" u="none" cap="none" strike="noStrike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b="1" i="0" sz="2500" u="none" cap="none" strike="noStrike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b="1" i="0" sz="2500" u="none" cap="none" strike="noStrike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b="1" i="0" sz="2500" u="none" cap="none" strike="noStrike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b="1" i="0" sz="2500" u="none" cap="none" strike="noStrike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b="1" i="0" sz="2500" u="none" cap="none" strike="noStrike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b="1" i="0" sz="2500" u="none" cap="none" strike="noStrike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b="1" i="0" sz="2500" u="none" cap="none" strike="noStrike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311700" y="861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11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○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■"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"/>
              <a:buChar char="○"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857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■"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794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"/>
              <a:buChar char="●"/>
              <a:defRPr b="0" i="0" sz="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730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"/>
              <a:buChar char="○"/>
              <a:defRPr b="0" i="0" sz="7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667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600"/>
              <a:buFont typeface="Nunito"/>
              <a:buChar char="■"/>
              <a:defRPr b="0" i="0" sz="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6"/>
          <p:cNvSpPr txBox="1"/>
          <p:nvPr/>
        </p:nvSpPr>
        <p:spPr>
          <a:xfrm>
            <a:off x="2234400" y="4917657"/>
            <a:ext cx="4675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0" rtl="0" algn="ctr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Proprietary content. © </a:t>
            </a:r>
            <a:r>
              <a:rPr b="1" lang="en" sz="7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Suhaib Khalid</a:t>
            </a:r>
            <a:r>
              <a:rPr b="1" i="0" lang="en" sz="7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. All Rights Reserved. Unauthorized use or distribution prohibited.</a:t>
            </a:r>
            <a:endParaRPr b="1" i="0" sz="700" u="none" cap="none" strike="noStrik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9;p16"/>
          <p:cNvSpPr txBox="1"/>
          <p:nvPr>
            <p:ph idx="12" type="sldNum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6"/>
          <p:cNvSpPr/>
          <p:nvPr/>
        </p:nvSpPr>
        <p:spPr>
          <a:xfrm>
            <a:off x="6593" y="10"/>
            <a:ext cx="175500" cy="355500"/>
          </a:xfrm>
          <a:prstGeom prst="rect">
            <a:avLst/>
          </a:prstGeom>
          <a:solidFill>
            <a:srgbClr val="DE1E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6"/>
          <p:cNvSpPr/>
          <p:nvPr/>
        </p:nvSpPr>
        <p:spPr>
          <a:xfrm>
            <a:off x="6593" y="353731"/>
            <a:ext cx="175500" cy="355500"/>
          </a:xfrm>
          <a:prstGeom prst="rect">
            <a:avLst/>
          </a:prstGeom>
          <a:solidFill>
            <a:srgbClr val="1E2D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16"/>
          <p:cNvPicPr preferRelativeResize="0"/>
          <p:nvPr/>
        </p:nvPicPr>
        <p:blipFill rotWithShape="1">
          <a:blip r:embed="rId1">
            <a:alphaModFix/>
          </a:blip>
          <a:srcRect b="21169" l="23208" r="20198" t="10608"/>
          <a:stretch/>
        </p:blipFill>
        <p:spPr>
          <a:xfrm>
            <a:off x="8545606" y="38900"/>
            <a:ext cx="559794" cy="4374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5ad9c9817d_0_0"/>
          <p:cNvSpPr txBox="1"/>
          <p:nvPr>
            <p:ph type="ctrTitle"/>
          </p:nvPr>
        </p:nvSpPr>
        <p:spPr>
          <a:xfrm>
            <a:off x="168700" y="718975"/>
            <a:ext cx="8791500" cy="131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>
                <a:solidFill>
                  <a:srgbClr val="DE1E28"/>
                </a:solidFill>
              </a:rPr>
              <a:t>Predictive Modeling &amp; </a:t>
            </a:r>
            <a:r>
              <a:rPr lang="en" sz="4000">
                <a:solidFill>
                  <a:srgbClr val="DE1E28"/>
                </a:solidFill>
              </a:rPr>
              <a:t>Advanced Machine Learning Techniques</a:t>
            </a:r>
            <a:endParaRPr sz="4000">
              <a:solidFill>
                <a:srgbClr val="DE1E28"/>
              </a:solidFill>
            </a:endParaRPr>
          </a:p>
        </p:txBody>
      </p:sp>
      <p:pic>
        <p:nvPicPr>
          <p:cNvPr id="57" name="Google Shape;57;g35ad9c9817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6475"/>
            <a:ext cx="9143998" cy="2533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60513b52f5_0_0"/>
          <p:cNvSpPr txBox="1"/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Solution Approach &amp; Methodology 1/2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8" name="Google Shape;118;g360513b52f5_0_0"/>
          <p:cNvSpPr txBox="1"/>
          <p:nvPr>
            <p:ph idx="1" type="body"/>
          </p:nvPr>
        </p:nvSpPr>
        <p:spPr>
          <a:xfrm>
            <a:off x="202550" y="861975"/>
            <a:ext cx="5706300" cy="3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800">
                <a:solidFill>
                  <a:srgbClr val="000000"/>
                </a:solidFill>
              </a:rPr>
              <a:t>🧩 1. Data Understanding &amp; Preprocessing</a:t>
            </a:r>
            <a:endParaRPr b="1" sz="18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Loaded visa application data containing 25,480 records and 12 features.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Identified key attributes: education level, job experience, job training, employment region, and wage.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Handled categorical variables through label encoding and one-hot encoding.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Addressed wage normalization across different units (hour, year, etc.).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Managed class imbalance using oversampling and undersampling techniques.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800">
                <a:solidFill>
                  <a:srgbClr val="000000"/>
                </a:solidFill>
              </a:rPr>
              <a:t>🔄 2. Feature Engineering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Extracted features such as company age (based on year of establishment).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Encoded binary flags for full-time positions, job training requirements, and more.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Evaluated correlation and feature importance to reduce noise.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19" name="Google Shape;119;g360513b52f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7450" y="1471579"/>
            <a:ext cx="2930350" cy="29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0513b52f5_0_22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Solution Approach &amp; Methodology 2/2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5" name="Google Shape;125;g360513b52f5_0_22"/>
          <p:cNvSpPr txBox="1"/>
          <p:nvPr>
            <p:ph idx="1" type="body"/>
          </p:nvPr>
        </p:nvSpPr>
        <p:spPr>
          <a:xfrm>
            <a:off x="202550" y="633375"/>
            <a:ext cx="6129300" cy="43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rPr b="1" lang="en" sz="1800">
                <a:solidFill>
                  <a:srgbClr val="000000"/>
                </a:solidFill>
              </a:rPr>
              <a:t>🧠 3. Model Training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Trained multiple classification models using various algorithms like: Bagging, Decision Tree, Gradient Boosting, AdaBoost, Random Forest, and XG Boost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Tuned hyperparameters using grid search or similar low-code automation tools.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rPr b="1" lang="en" sz="1800">
                <a:solidFill>
                  <a:srgbClr val="000000"/>
                </a:solidFill>
              </a:rPr>
              <a:t>🎯 4. Model Evaluation &amp; Selection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Evaluated models on both training and validation sets using: Accuracy, Precision, Recall, and F1-score (priority metric)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Compared performance across resampling strategies.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Final Model Chosen: Gradient Boosting with Oversampled Data (highest F1-score on validation)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rPr b="1" lang="en" sz="1800">
                <a:solidFill>
                  <a:srgbClr val="000000"/>
                </a:solidFill>
              </a:rPr>
              <a:t>🚀 5. Deployment Readiness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rPr lang="en" sz="1400">
                <a:solidFill>
                  <a:srgbClr val="000000"/>
                </a:solidFill>
              </a:rPr>
              <a:t>Final model and preprocessing logic are exportable for deployment into production environments.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5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26" name="Google Shape;126;g360513b52f5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4900" y="1231828"/>
            <a:ext cx="2664975" cy="26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0513b52f5_0_32"/>
          <p:cNvSpPr txBox="1"/>
          <p:nvPr>
            <p:ph type="title"/>
          </p:nvPr>
        </p:nvSpPr>
        <p:spPr>
          <a:xfrm>
            <a:off x="202550" y="2130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EDA: Univariate Analysis - Employee Education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2" name="Google Shape;132;g360513b52f5_0_32"/>
          <p:cNvSpPr txBox="1"/>
          <p:nvPr>
            <p:ph idx="1" type="body"/>
          </p:nvPr>
        </p:nvSpPr>
        <p:spPr>
          <a:xfrm>
            <a:off x="202550" y="785775"/>
            <a:ext cx="5204100" cy="4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Most applicants</a:t>
            </a:r>
            <a:r>
              <a:rPr lang="en" sz="1600">
                <a:solidFill>
                  <a:srgbClr val="000000"/>
                </a:solidFill>
              </a:rPr>
              <a:t> hold a </a:t>
            </a:r>
            <a:r>
              <a:rPr b="1" lang="en" sz="1600">
                <a:solidFill>
                  <a:srgbClr val="000000"/>
                </a:solidFill>
              </a:rPr>
              <a:t>Bachelor’s (40.2%)</a:t>
            </a:r>
            <a:r>
              <a:rPr lang="en" sz="1600">
                <a:solidFill>
                  <a:srgbClr val="000000"/>
                </a:solidFill>
              </a:rPr>
              <a:t> or </a:t>
            </a:r>
            <a:r>
              <a:rPr b="1" lang="en" sz="1600">
                <a:solidFill>
                  <a:srgbClr val="000000"/>
                </a:solidFill>
              </a:rPr>
              <a:t>Master’s degree (37.8%)</a:t>
            </a:r>
            <a:r>
              <a:rPr lang="en" sz="1600">
                <a:solidFill>
                  <a:srgbClr val="000000"/>
                </a:solidFill>
              </a:rPr>
              <a:t>, indicating a highly educated applicant pool.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Doctorate holders</a:t>
            </a:r>
            <a:r>
              <a:rPr lang="en" sz="1600">
                <a:solidFill>
                  <a:srgbClr val="000000"/>
                </a:solidFill>
              </a:rPr>
              <a:t> make up a small share (8.6%), while </a:t>
            </a:r>
            <a:r>
              <a:rPr b="1" lang="en" sz="1600">
                <a:solidFill>
                  <a:srgbClr val="000000"/>
                </a:solidFill>
              </a:rPr>
              <a:t>High School graduates</a:t>
            </a:r>
            <a:r>
              <a:rPr lang="en" sz="1600">
                <a:solidFill>
                  <a:srgbClr val="000000"/>
                </a:solidFill>
              </a:rPr>
              <a:t> account for just 13.4%.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The distribution suggests that visa applications are largely driven by </a:t>
            </a:r>
            <a:r>
              <a:rPr b="1" lang="en" sz="1600">
                <a:solidFill>
                  <a:srgbClr val="000000"/>
                </a:solidFill>
              </a:rPr>
              <a:t>skilled professionals</a:t>
            </a:r>
            <a:r>
              <a:rPr lang="en" sz="1600">
                <a:solidFill>
                  <a:srgbClr val="000000"/>
                </a:solidFill>
              </a:rPr>
              <a:t>, with higher education levels likely linked to better approval chances.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33" name="Google Shape;133;g360513b52f5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50" y="938179"/>
            <a:ext cx="3432550" cy="373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60513b52f5_0_39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EDA: Univariate Analysis - Region of Employment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9" name="Google Shape;139;g360513b52f5_0_39"/>
          <p:cNvSpPr txBox="1"/>
          <p:nvPr>
            <p:ph idx="1" type="body"/>
          </p:nvPr>
        </p:nvSpPr>
        <p:spPr>
          <a:xfrm>
            <a:off x="202550" y="785775"/>
            <a:ext cx="5204100" cy="4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Northeast (28.2%)</a:t>
            </a:r>
            <a:r>
              <a:rPr lang="en" sz="1600">
                <a:solidFill>
                  <a:srgbClr val="000000"/>
                </a:solidFill>
              </a:rPr>
              <a:t>, </a:t>
            </a:r>
            <a:r>
              <a:rPr b="1" lang="en" sz="1600">
                <a:solidFill>
                  <a:srgbClr val="000000"/>
                </a:solidFill>
              </a:rPr>
              <a:t>South (27.5%)</a:t>
            </a:r>
            <a:r>
              <a:rPr lang="en" sz="1600">
                <a:solidFill>
                  <a:srgbClr val="000000"/>
                </a:solidFill>
              </a:rPr>
              <a:t>, and </a:t>
            </a:r>
            <a:r>
              <a:rPr b="1" lang="en" sz="1600">
                <a:solidFill>
                  <a:srgbClr val="000000"/>
                </a:solidFill>
              </a:rPr>
              <a:t>West (25.8%)</a:t>
            </a:r>
            <a:r>
              <a:rPr lang="en" sz="1600">
                <a:solidFill>
                  <a:srgbClr val="000000"/>
                </a:solidFill>
              </a:rPr>
              <a:t> dominate employment regions, collectively accounting for over 80% of all visa applications.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Midwest</a:t>
            </a:r>
            <a:r>
              <a:rPr lang="en" sz="1600">
                <a:solidFill>
                  <a:srgbClr val="000000"/>
                </a:solidFill>
              </a:rPr>
              <a:t> contributes a moderate share at </a:t>
            </a:r>
            <a:r>
              <a:rPr b="1" lang="en" sz="1600">
                <a:solidFill>
                  <a:srgbClr val="000000"/>
                </a:solidFill>
              </a:rPr>
              <a:t>16.9%</a:t>
            </a:r>
            <a:r>
              <a:rPr lang="en" sz="1600">
                <a:solidFill>
                  <a:srgbClr val="000000"/>
                </a:solidFill>
              </a:rPr>
              <a:t>.</a:t>
            </a:r>
            <a:br>
              <a:rPr lang="en" sz="1600">
                <a:solidFill>
                  <a:srgbClr val="000000"/>
                </a:solidFill>
              </a:rPr>
            </a:br>
            <a:r>
              <a:rPr b="1" lang="en" sz="1600">
                <a:solidFill>
                  <a:srgbClr val="000000"/>
                </a:solidFill>
              </a:rPr>
              <a:t>Island regions</a:t>
            </a:r>
            <a:r>
              <a:rPr lang="en" sz="1600">
                <a:solidFill>
                  <a:srgbClr val="000000"/>
                </a:solidFill>
              </a:rPr>
              <a:t> have a minimal presence, with only </a:t>
            </a:r>
            <a:r>
              <a:rPr b="1" lang="en" sz="1600">
                <a:solidFill>
                  <a:srgbClr val="000000"/>
                </a:solidFill>
              </a:rPr>
              <a:t>1.5%</a:t>
            </a:r>
            <a:r>
              <a:rPr lang="en" sz="1600">
                <a:solidFill>
                  <a:srgbClr val="000000"/>
                </a:solidFill>
              </a:rPr>
              <a:t> of applications.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This distribution suggests that visa demand is concentrated in major economic hubs, likely driven by job availability in metropolitan areas within the Northeast, South, and West.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40" name="Google Shape;140;g360513b52f5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9050" y="1166779"/>
            <a:ext cx="3432550" cy="3293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60513b52f5_0_48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EDA: Univariate Analysis - Job Experience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6" name="Google Shape;146;g360513b52f5_0_48"/>
          <p:cNvSpPr txBox="1"/>
          <p:nvPr>
            <p:ph idx="1" type="body"/>
          </p:nvPr>
        </p:nvSpPr>
        <p:spPr>
          <a:xfrm>
            <a:off x="202550" y="785775"/>
            <a:ext cx="5204100" cy="4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 sz="1800">
                <a:solidFill>
                  <a:srgbClr val="000000"/>
                </a:solidFill>
              </a:rPr>
              <a:t>58.1%</a:t>
            </a:r>
            <a:r>
              <a:rPr lang="en" sz="1800">
                <a:solidFill>
                  <a:srgbClr val="000000"/>
                </a:solidFill>
              </a:rPr>
              <a:t> of applicants </a:t>
            </a:r>
            <a:r>
              <a:rPr b="1" lang="en" sz="1800">
                <a:solidFill>
                  <a:srgbClr val="000000"/>
                </a:solidFill>
              </a:rPr>
              <a:t>have prior job experience</a:t>
            </a:r>
            <a:r>
              <a:rPr lang="en" sz="1800">
                <a:solidFill>
                  <a:srgbClr val="000000"/>
                </a:solidFill>
              </a:rPr>
              <a:t>, while </a:t>
            </a:r>
            <a:r>
              <a:rPr b="1" lang="en" sz="1800">
                <a:solidFill>
                  <a:srgbClr val="000000"/>
                </a:solidFill>
              </a:rPr>
              <a:t>41.9%</a:t>
            </a:r>
            <a:r>
              <a:rPr lang="en" sz="1800">
                <a:solidFill>
                  <a:srgbClr val="000000"/>
                </a:solidFill>
              </a:rPr>
              <a:t> do not.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This suggests that a majority of visa applicants bring relevant work history, which may positively influence approval rates.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The data indicates job experience is a common and likely important feature in the visa decision process.</a:t>
            </a:r>
            <a:endParaRPr b="1" sz="1800">
              <a:solidFill>
                <a:srgbClr val="000000"/>
              </a:solidFill>
            </a:endParaRPr>
          </a:p>
        </p:txBody>
      </p:sp>
      <p:pic>
        <p:nvPicPr>
          <p:cNvPr id="147" name="Google Shape;147;g360513b52f5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9050" y="709574"/>
            <a:ext cx="3164100" cy="394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0513b52f5_0_54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EDA: Univariate Analysis - Case Status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3" name="Google Shape;153;g360513b52f5_0_54"/>
          <p:cNvSpPr txBox="1"/>
          <p:nvPr>
            <p:ph idx="1" type="body"/>
          </p:nvPr>
        </p:nvSpPr>
        <p:spPr>
          <a:xfrm>
            <a:off x="202550" y="785775"/>
            <a:ext cx="5204100" cy="4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 sz="1800">
                <a:solidFill>
                  <a:srgbClr val="000000"/>
                </a:solidFill>
              </a:rPr>
              <a:t>66.8%</a:t>
            </a:r>
            <a:r>
              <a:rPr lang="en" sz="1800">
                <a:solidFill>
                  <a:srgbClr val="000000"/>
                </a:solidFill>
              </a:rPr>
              <a:t> of visa applications are </a:t>
            </a:r>
            <a:r>
              <a:rPr b="1" lang="en" sz="1800">
                <a:solidFill>
                  <a:srgbClr val="000000"/>
                </a:solidFill>
              </a:rPr>
              <a:t>Certified</a:t>
            </a:r>
            <a:r>
              <a:rPr lang="en" sz="1800">
                <a:solidFill>
                  <a:srgbClr val="000000"/>
                </a:solidFill>
              </a:rPr>
              <a:t>, while </a:t>
            </a:r>
            <a:r>
              <a:rPr b="1" lang="en" sz="1800">
                <a:solidFill>
                  <a:srgbClr val="000000"/>
                </a:solidFill>
              </a:rPr>
              <a:t>33.2%</a:t>
            </a:r>
            <a:r>
              <a:rPr lang="en" sz="1800">
                <a:solidFill>
                  <a:srgbClr val="000000"/>
                </a:solidFill>
              </a:rPr>
              <a:t> are </a:t>
            </a:r>
            <a:r>
              <a:rPr b="1" lang="en" sz="1800">
                <a:solidFill>
                  <a:srgbClr val="000000"/>
                </a:solidFill>
              </a:rPr>
              <a:t>Denied</a:t>
            </a:r>
            <a:r>
              <a:rPr lang="en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This indicates a clear </a:t>
            </a:r>
            <a:r>
              <a:rPr b="1" lang="en" sz="1800">
                <a:solidFill>
                  <a:srgbClr val="000000"/>
                </a:solidFill>
              </a:rPr>
              <a:t>class imbalance</a:t>
            </a:r>
            <a:r>
              <a:rPr lang="en" sz="1800">
                <a:solidFill>
                  <a:srgbClr val="000000"/>
                </a:solidFill>
              </a:rPr>
              <a:t>, with approvals being roughly twice as common as denials.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The imbalance highlights the need for techniques like </a:t>
            </a:r>
            <a:r>
              <a:rPr b="1" lang="en" sz="1800">
                <a:solidFill>
                  <a:srgbClr val="000000"/>
                </a:solidFill>
              </a:rPr>
              <a:t>resampling or class weighting</a:t>
            </a:r>
            <a:r>
              <a:rPr lang="en" sz="1800">
                <a:solidFill>
                  <a:srgbClr val="000000"/>
                </a:solidFill>
              </a:rPr>
              <a:t> during model training to ensure fair and accurate predictions.</a:t>
            </a:r>
            <a:endParaRPr b="1" sz="1800">
              <a:solidFill>
                <a:srgbClr val="000000"/>
              </a:solidFill>
            </a:endParaRPr>
          </a:p>
        </p:txBody>
      </p:sp>
      <p:pic>
        <p:nvPicPr>
          <p:cNvPr id="154" name="Google Shape;154;g360513b52f5_0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0050" y="785779"/>
            <a:ext cx="2628900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0513b52f5_0_64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EDA: Bivariate Analysis - Correlation Check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0" name="Google Shape;160;g360513b52f5_0_64"/>
          <p:cNvSpPr txBox="1"/>
          <p:nvPr>
            <p:ph idx="1" type="body"/>
          </p:nvPr>
        </p:nvSpPr>
        <p:spPr>
          <a:xfrm>
            <a:off x="50150" y="709575"/>
            <a:ext cx="4919100" cy="4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No strong correlations</a:t>
            </a:r>
            <a:r>
              <a:rPr lang="en" sz="1400">
                <a:solidFill>
                  <a:srgbClr val="000000"/>
                </a:solidFill>
              </a:rPr>
              <a:t> exist among the numerical variables: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188038"/>
                </a:solidFill>
              </a:rPr>
              <a:t>no_of_employees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lang="en" sz="1400">
                <a:solidFill>
                  <a:srgbClr val="188038"/>
                </a:solidFill>
              </a:rPr>
              <a:t>yr_of_estab</a:t>
            </a:r>
            <a:r>
              <a:rPr lang="en" sz="1400">
                <a:solidFill>
                  <a:srgbClr val="000000"/>
                </a:solidFill>
              </a:rPr>
              <a:t>, and </a:t>
            </a:r>
            <a:r>
              <a:rPr lang="en" sz="1400">
                <a:solidFill>
                  <a:srgbClr val="188038"/>
                </a:solidFill>
              </a:rPr>
              <a:t>prevailing_wage</a:t>
            </a:r>
            <a:r>
              <a:rPr lang="en" sz="1400">
                <a:solidFill>
                  <a:srgbClr val="000000"/>
                </a:solidFill>
              </a:rPr>
              <a:t> all show </a:t>
            </a:r>
            <a:r>
              <a:rPr b="1" lang="en" sz="1400">
                <a:solidFill>
                  <a:srgbClr val="000000"/>
                </a:solidFill>
              </a:rPr>
              <a:t>very weak correlation</a:t>
            </a:r>
            <a:r>
              <a:rPr lang="en" sz="1400">
                <a:solidFill>
                  <a:srgbClr val="000000"/>
                </a:solidFill>
              </a:rPr>
              <a:t> with one another (|correlation| &lt; 0.02).</a:t>
            </a:r>
            <a:br>
              <a:rPr lang="en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Implication:</a:t>
            </a:r>
            <a:endParaRPr b="1"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000000"/>
                </a:solidFill>
              </a:rPr>
              <a:t>Each numerical feature likely contributes </a:t>
            </a:r>
            <a:r>
              <a:rPr b="1" lang="en" sz="1400">
                <a:solidFill>
                  <a:srgbClr val="000000"/>
                </a:solidFill>
              </a:rPr>
              <a:t>independent information</a:t>
            </a:r>
            <a:r>
              <a:rPr lang="en" sz="1400">
                <a:solidFill>
                  <a:srgbClr val="000000"/>
                </a:solidFill>
              </a:rPr>
              <a:t> to the model.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No multicollinearity concerns, so all can be retained without redundancy.</a:t>
            </a:r>
            <a:br>
              <a:rPr lang="en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Next Step:</a:t>
            </a:r>
            <a:endParaRPr b="1"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000000"/>
                </a:solidFill>
              </a:rPr>
              <a:t>Assess </a:t>
            </a:r>
            <a:r>
              <a:rPr b="1" lang="en" sz="1400">
                <a:solidFill>
                  <a:srgbClr val="000000"/>
                </a:solidFill>
              </a:rPr>
              <a:t>individual relationships with the target variable</a:t>
            </a:r>
            <a:r>
              <a:rPr lang="en" sz="1400">
                <a:solidFill>
                  <a:srgbClr val="000000"/>
                </a:solidFill>
              </a:rPr>
              <a:t> (</a:t>
            </a:r>
            <a:r>
              <a:rPr lang="en" sz="1400">
                <a:solidFill>
                  <a:srgbClr val="188038"/>
                </a:solidFill>
              </a:rPr>
              <a:t>case_status</a:t>
            </a:r>
            <a:r>
              <a:rPr lang="en" sz="1400">
                <a:solidFill>
                  <a:srgbClr val="000000"/>
                </a:solidFill>
              </a:rPr>
              <a:t>) through bivariate analysis or feature importance ranking.</a:t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161" name="Google Shape;161;g360513b52f5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4625" y="1471575"/>
            <a:ext cx="4326975" cy="246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0513b52f5_0_72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EDA: Bivariate Analysis - Education vs Case Status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7" name="Google Shape;167;g360513b52f5_0_72"/>
          <p:cNvSpPr txBox="1"/>
          <p:nvPr>
            <p:ph idx="1" type="body"/>
          </p:nvPr>
        </p:nvSpPr>
        <p:spPr>
          <a:xfrm>
            <a:off x="50150" y="709575"/>
            <a:ext cx="4919100" cy="4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b="1" lang="en" sz="1300">
                <a:solidFill>
                  <a:srgbClr val="000000"/>
                </a:solidFill>
              </a:rPr>
              <a:t>Higher education clearly improves visa approval chances!</a:t>
            </a:r>
            <a:endParaRPr b="1"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b="1" lang="en" sz="1100">
                <a:solidFill>
                  <a:srgbClr val="000000"/>
                </a:solidFill>
              </a:rPr>
              <a:t>✅ Certification Rates by Education:</a:t>
            </a:r>
            <a:endParaRPr b="1"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</a:rPr>
              <a:t>High School:</a:t>
            </a:r>
            <a:r>
              <a:rPr lang="en" sz="1100">
                <a:solidFill>
                  <a:srgbClr val="000000"/>
                </a:solidFill>
              </a:rPr>
              <a:t> ~36% certified</a:t>
            </a:r>
            <a:br>
              <a:rPr lang="en" sz="1100">
                <a:solidFill>
                  <a:srgbClr val="000000"/>
                </a:solidFill>
              </a:rPr>
            </a:br>
            <a:r>
              <a:rPr b="1" lang="en" sz="1100">
                <a:solidFill>
                  <a:srgbClr val="000000"/>
                </a:solidFill>
              </a:rPr>
              <a:t>Bachelor’s:</a:t>
            </a:r>
            <a:r>
              <a:rPr lang="en" sz="1100">
                <a:solidFill>
                  <a:srgbClr val="000000"/>
                </a:solidFill>
              </a:rPr>
              <a:t> ~62% certified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</a:rPr>
              <a:t>Master’s:</a:t>
            </a:r>
            <a:r>
              <a:rPr lang="en" sz="1100">
                <a:solidFill>
                  <a:srgbClr val="000000"/>
                </a:solidFill>
              </a:rPr>
              <a:t> ~78% certified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</a:rPr>
              <a:t>Doctorate:</a:t>
            </a:r>
            <a:r>
              <a:rPr lang="en" sz="1100">
                <a:solidFill>
                  <a:srgbClr val="000000"/>
                </a:solidFill>
              </a:rPr>
              <a:t> ~87% certified</a:t>
            </a:r>
            <a:br>
              <a:rPr lang="en" sz="1100">
                <a:solidFill>
                  <a:srgbClr val="000000"/>
                </a:solidFill>
              </a:rPr>
            </a:b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b="1" lang="en" sz="1100">
                <a:solidFill>
                  <a:srgbClr val="000000"/>
                </a:solidFill>
              </a:rPr>
              <a:t>📌 Key Takeaways:</a:t>
            </a:r>
            <a:endParaRPr b="1"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b="1" lang="en" sz="1100">
                <a:solidFill>
                  <a:srgbClr val="000000"/>
                </a:solidFill>
              </a:rPr>
              <a:t>Certification likelihood increases consistently with education level.</a:t>
            </a:r>
            <a:endParaRPr b="1"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</a:rPr>
              <a:t>Applicants with </a:t>
            </a:r>
            <a:r>
              <a:rPr b="1" lang="en" sz="1100">
                <a:solidFill>
                  <a:srgbClr val="000000"/>
                </a:solidFill>
              </a:rPr>
              <a:t>Master’s or Doctorates</a:t>
            </a:r>
            <a:r>
              <a:rPr lang="en" sz="1100">
                <a:solidFill>
                  <a:srgbClr val="000000"/>
                </a:solidFill>
              </a:rPr>
              <a:t> have a </a:t>
            </a:r>
            <a:r>
              <a:rPr b="1" lang="en" sz="1100">
                <a:solidFill>
                  <a:srgbClr val="000000"/>
                </a:solidFill>
              </a:rPr>
              <a:t>much higher success rate</a:t>
            </a:r>
            <a:r>
              <a:rPr lang="en" sz="1100">
                <a:solidFill>
                  <a:srgbClr val="000000"/>
                </a:solidFill>
              </a:rPr>
              <a:t> compared to those with only a High School diploma.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</a:rPr>
              <a:t>Higher education is a strong positive predictor</a:t>
            </a:r>
            <a:r>
              <a:rPr lang="en" sz="1100">
                <a:solidFill>
                  <a:srgbClr val="000000"/>
                </a:solidFill>
              </a:rPr>
              <a:t> of visa approval.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500"/>
              <a:buNone/>
            </a:pPr>
            <a:r>
              <a:rPr lang="en" sz="1100">
                <a:solidFill>
                  <a:srgbClr val="000000"/>
                </a:solidFill>
              </a:rPr>
              <a:t>This insight supports using education as a </a:t>
            </a:r>
            <a:r>
              <a:rPr b="1" lang="en" sz="1100">
                <a:solidFill>
                  <a:srgbClr val="000000"/>
                </a:solidFill>
              </a:rPr>
              <a:t>high-weight feature</a:t>
            </a:r>
            <a:r>
              <a:rPr lang="en" sz="1100">
                <a:solidFill>
                  <a:srgbClr val="000000"/>
                </a:solidFill>
              </a:rPr>
              <a:t> in predictive modeling.</a:t>
            </a:r>
            <a:endParaRPr b="1" sz="1100">
              <a:solidFill>
                <a:srgbClr val="000000"/>
              </a:solidFill>
            </a:endParaRPr>
          </a:p>
        </p:txBody>
      </p:sp>
      <p:pic>
        <p:nvPicPr>
          <p:cNvPr id="168" name="Google Shape;168;g360513b52f5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8375" y="938175"/>
            <a:ext cx="4336625" cy="32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60513b52f5_0_80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EDA: Bivariate Analysis - Continent vs Visa Certification Rates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4" name="Google Shape;174;g360513b52f5_0_80"/>
          <p:cNvSpPr txBox="1"/>
          <p:nvPr>
            <p:ph idx="1" type="body"/>
          </p:nvPr>
        </p:nvSpPr>
        <p:spPr>
          <a:xfrm>
            <a:off x="50150" y="709575"/>
            <a:ext cx="4919100" cy="4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b="1" lang="en" sz="1200">
                <a:solidFill>
                  <a:srgbClr val="000000"/>
                </a:solidFill>
              </a:rPr>
              <a:t>🌍 Certification Rates by Continent: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</a:rPr>
              <a:t>Europe</a:t>
            </a:r>
            <a:r>
              <a:rPr lang="en" sz="1200">
                <a:solidFill>
                  <a:srgbClr val="000000"/>
                </a:solidFill>
              </a:rPr>
              <a:t> has the highest certification rate (~79%).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</a:rPr>
              <a:t>Africa</a:t>
            </a:r>
            <a:r>
              <a:rPr lang="en" sz="1200">
                <a:solidFill>
                  <a:srgbClr val="000000"/>
                </a:solidFill>
              </a:rPr>
              <a:t> and </a:t>
            </a:r>
            <a:r>
              <a:rPr b="1" lang="en" sz="1200">
                <a:solidFill>
                  <a:srgbClr val="000000"/>
                </a:solidFill>
              </a:rPr>
              <a:t>Asia</a:t>
            </a:r>
            <a:r>
              <a:rPr lang="en" sz="1200">
                <a:solidFill>
                  <a:srgbClr val="000000"/>
                </a:solidFill>
              </a:rPr>
              <a:t> follow with solid approval rates (~72–65%).</a:t>
            </a:r>
            <a:br>
              <a:rPr lang="en" sz="1200">
                <a:solidFill>
                  <a:srgbClr val="000000"/>
                </a:solidFill>
              </a:rPr>
            </a:br>
            <a:r>
              <a:rPr b="1" lang="en" sz="1200">
                <a:solidFill>
                  <a:srgbClr val="000000"/>
                </a:solidFill>
              </a:rPr>
              <a:t>Oceania</a:t>
            </a:r>
            <a:r>
              <a:rPr lang="en" sz="1200">
                <a:solidFill>
                  <a:srgbClr val="000000"/>
                </a:solidFill>
              </a:rPr>
              <a:t> and </a:t>
            </a:r>
            <a:r>
              <a:rPr b="1" lang="en" sz="1200">
                <a:solidFill>
                  <a:srgbClr val="000000"/>
                </a:solidFill>
              </a:rPr>
              <a:t>South America</a:t>
            </a:r>
            <a:r>
              <a:rPr lang="en" sz="1200">
                <a:solidFill>
                  <a:srgbClr val="000000"/>
                </a:solidFill>
              </a:rPr>
              <a:t> show moderate approval (~60–65%).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</a:rPr>
              <a:t>North America</a:t>
            </a:r>
            <a:r>
              <a:rPr lang="en" sz="1200">
                <a:solidFill>
                  <a:srgbClr val="000000"/>
                </a:solidFill>
              </a:rPr>
              <a:t> has the lowest approval rate (~62%).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b="1" lang="en" sz="1200">
                <a:solidFill>
                  <a:srgbClr val="000000"/>
                </a:solidFill>
              </a:rPr>
              <a:t>📌 Key Takeaways: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</a:rPr>
              <a:t>Applicants from Europe are most likely to get certified</a:t>
            </a:r>
            <a:r>
              <a:rPr lang="en" sz="1200">
                <a:solidFill>
                  <a:srgbClr val="000000"/>
                </a:solidFill>
              </a:rPr>
              <a:t>, suggesting stronger alignment with visa criteria.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</a:rPr>
              <a:t>Asia contributes the highest number of applications</a:t>
            </a:r>
            <a:r>
              <a:rPr lang="en" sz="1200">
                <a:solidFill>
                  <a:srgbClr val="000000"/>
                </a:solidFill>
              </a:rPr>
              <a:t>, but with a moderately lower success rate.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</a:rPr>
              <a:t>The </a:t>
            </a:r>
            <a:r>
              <a:rPr b="1" lang="en" sz="1200">
                <a:solidFill>
                  <a:srgbClr val="000000"/>
                </a:solidFill>
              </a:rPr>
              <a:t>continent of origin appears to influence outcomes</a:t>
            </a:r>
            <a:r>
              <a:rPr lang="en" sz="1200">
                <a:solidFill>
                  <a:srgbClr val="000000"/>
                </a:solidFill>
              </a:rPr>
              <a:t>, possibly due to documentation quality, education standards,  or job alignment.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500"/>
              <a:buNone/>
            </a:pPr>
            <a:r>
              <a:rPr lang="en" sz="1200">
                <a:solidFill>
                  <a:srgbClr val="000000"/>
                </a:solidFill>
              </a:rPr>
              <a:t>This suggests </a:t>
            </a:r>
            <a:r>
              <a:rPr b="1" lang="en" sz="1200">
                <a:solidFill>
                  <a:srgbClr val="000000"/>
                </a:solidFill>
              </a:rPr>
              <a:t>geographic background can be a useful feature</a:t>
            </a:r>
            <a:r>
              <a:rPr lang="en" sz="1200">
                <a:solidFill>
                  <a:srgbClr val="000000"/>
                </a:solidFill>
              </a:rPr>
              <a:t> in modeling and policy insights.</a:t>
            </a:r>
            <a:endParaRPr b="1" sz="1200">
              <a:solidFill>
                <a:srgbClr val="000000"/>
              </a:solidFill>
            </a:endParaRPr>
          </a:p>
        </p:txBody>
      </p:sp>
      <p:pic>
        <p:nvPicPr>
          <p:cNvPr id="175" name="Google Shape;175;g360513b52f5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2675" y="1166775"/>
            <a:ext cx="4371324" cy="298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513b52f5_0_487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EDA: Bivariate Analysis - Prevailing wage vs US Regions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1" name="Google Shape;181;g360513b52f5_0_487"/>
          <p:cNvSpPr txBox="1"/>
          <p:nvPr>
            <p:ph idx="1" type="body"/>
          </p:nvPr>
        </p:nvSpPr>
        <p:spPr>
          <a:xfrm>
            <a:off x="50150" y="709575"/>
            <a:ext cx="4919100" cy="4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📊 Insights: Prevailing Wage by U.S. Region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</a:rPr>
              <a:t>Wage levels vary</a:t>
            </a:r>
            <a:r>
              <a:rPr lang="en" sz="1400">
                <a:solidFill>
                  <a:srgbClr val="000000"/>
                </a:solidFill>
              </a:rPr>
              <a:t> across regions: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lang="en" sz="1400">
                <a:solidFill>
                  <a:srgbClr val="000000"/>
                </a:solidFill>
              </a:rPr>
              <a:t>Midwest</a:t>
            </a:r>
            <a:r>
              <a:rPr lang="en" sz="1400">
                <a:solidFill>
                  <a:srgbClr val="000000"/>
                </a:solidFill>
              </a:rPr>
              <a:t> and </a:t>
            </a:r>
            <a:r>
              <a:rPr b="1" lang="en" sz="1400">
                <a:solidFill>
                  <a:srgbClr val="000000"/>
                </a:solidFill>
              </a:rPr>
              <a:t>Island</a:t>
            </a:r>
            <a:r>
              <a:rPr lang="en" sz="1400">
                <a:solidFill>
                  <a:srgbClr val="000000"/>
                </a:solidFill>
              </a:rPr>
              <a:t> show slightly </a:t>
            </a:r>
            <a:r>
              <a:rPr b="1" lang="en" sz="1400">
                <a:solidFill>
                  <a:srgbClr val="000000"/>
                </a:solidFill>
              </a:rPr>
              <a:t>higher median wages</a:t>
            </a:r>
            <a:r>
              <a:rPr lang="en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lang="en" sz="1400">
                <a:solidFill>
                  <a:srgbClr val="000000"/>
                </a:solidFill>
              </a:rPr>
              <a:t>West</a:t>
            </a:r>
            <a:r>
              <a:rPr lang="en" sz="1400">
                <a:solidFill>
                  <a:srgbClr val="000000"/>
                </a:solidFill>
              </a:rPr>
              <a:t> and </a:t>
            </a:r>
            <a:r>
              <a:rPr b="1" lang="en" sz="1400">
                <a:solidFill>
                  <a:srgbClr val="000000"/>
                </a:solidFill>
              </a:rPr>
              <a:t>South</a:t>
            </a:r>
            <a:r>
              <a:rPr lang="en" sz="1400">
                <a:solidFill>
                  <a:srgbClr val="000000"/>
                </a:solidFill>
              </a:rPr>
              <a:t> have more </a:t>
            </a:r>
            <a:r>
              <a:rPr b="1" lang="en" sz="1400">
                <a:solidFill>
                  <a:srgbClr val="000000"/>
                </a:solidFill>
              </a:rPr>
              <a:t>compressed wage distributions</a:t>
            </a:r>
            <a:r>
              <a:rPr lang="en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</a:rPr>
              <a:t>High wage variability</a:t>
            </a:r>
            <a:r>
              <a:rPr lang="en" sz="1400">
                <a:solidFill>
                  <a:srgbClr val="000000"/>
                </a:solidFill>
              </a:rPr>
              <a:t> in all regions, with wide interquartile ranges.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</a:rPr>
              <a:t>Outliers are common</a:t>
            </a:r>
            <a:r>
              <a:rPr lang="en" sz="1400">
                <a:solidFill>
                  <a:srgbClr val="000000"/>
                </a:solidFill>
              </a:rPr>
              <a:t>, especially above $200,000, across all regions.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📌 Key Takeaways: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500"/>
              <a:buNone/>
            </a:pPr>
            <a:r>
              <a:rPr lang="en" sz="1400">
                <a:solidFill>
                  <a:srgbClr val="000000"/>
                </a:solidFill>
              </a:rPr>
              <a:t>Prevailing wages are </a:t>
            </a:r>
            <a:r>
              <a:rPr b="1" lang="en" sz="1400">
                <a:solidFill>
                  <a:srgbClr val="000000"/>
                </a:solidFill>
              </a:rPr>
              <a:t>not consistent</a:t>
            </a:r>
            <a:r>
              <a:rPr lang="en" sz="1400">
                <a:solidFill>
                  <a:srgbClr val="000000"/>
                </a:solidFill>
              </a:rPr>
              <a:t> across regions. Region of employment is a </a:t>
            </a:r>
            <a:r>
              <a:rPr b="1" lang="en" sz="1400">
                <a:solidFill>
                  <a:srgbClr val="000000"/>
                </a:solidFill>
              </a:rPr>
              <a:t>key variable</a:t>
            </a:r>
            <a:r>
              <a:rPr lang="en" sz="1400">
                <a:solidFill>
                  <a:srgbClr val="000000"/>
                </a:solidFill>
              </a:rPr>
              <a:t> and should be factored into any predictive analysis.</a:t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182" name="Google Shape;182;g360513b52f5_0_4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2300" y="1624626"/>
            <a:ext cx="4301700" cy="21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ad9c9817d_0_116"/>
          <p:cNvSpPr txBox="1"/>
          <p:nvPr>
            <p:ph type="title"/>
          </p:nvPr>
        </p:nvSpPr>
        <p:spPr>
          <a:xfrm>
            <a:off x="523775" y="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400">
                <a:solidFill>
                  <a:srgbClr val="0E39A9"/>
                </a:solidFill>
              </a:rPr>
              <a:t>Agenda</a:t>
            </a:r>
            <a:endParaRPr sz="2400">
              <a:solidFill>
                <a:srgbClr val="0E39A9"/>
              </a:solidFill>
            </a:endParaRPr>
          </a:p>
        </p:txBody>
      </p:sp>
      <p:sp>
        <p:nvSpPr>
          <p:cNvPr id="63" name="Google Shape;63;g35ad9c9817d_0_116"/>
          <p:cNvSpPr txBox="1"/>
          <p:nvPr/>
        </p:nvSpPr>
        <p:spPr>
          <a:xfrm>
            <a:off x="371375" y="503675"/>
            <a:ext cx="4966800" cy="4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Char char="●"/>
            </a:pP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Executive Summary</a:t>
            </a:r>
            <a:endParaRPr b="1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Char char="●"/>
            </a:pP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Business Problem Overview and Solution Approach</a:t>
            </a:r>
            <a:endParaRPr b="1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Char char="●"/>
            </a:pP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EDA</a:t>
            </a:r>
            <a:r>
              <a:rPr b="1" lang="en" sz="1300"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Univariate/Bivariate analysis </a:t>
            </a:r>
            <a:endParaRPr b="1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Char char="●"/>
            </a:pP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Data Preprocessing - </a:t>
            </a: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Missing Value/</a:t>
            </a:r>
            <a:r>
              <a:rPr b="1" lang="en" sz="1300">
                <a:latin typeface="Nunito"/>
                <a:ea typeface="Nunito"/>
                <a:cs typeface="Nunito"/>
                <a:sym typeface="Nunito"/>
              </a:rPr>
              <a:t>Outlier</a:t>
            </a: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Detection and Treatment </a:t>
            </a:r>
            <a:r>
              <a:rPr b="1" lang="en" sz="1300">
                <a:latin typeface="Nunito"/>
                <a:ea typeface="Nunito"/>
                <a:cs typeface="Nunito"/>
                <a:sym typeface="Nunito"/>
              </a:rPr>
              <a:t>&amp;</a:t>
            </a: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Feature Engineering </a:t>
            </a:r>
            <a:endParaRPr b="1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Char char="●"/>
            </a:pP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Model building: </a:t>
            </a:r>
            <a:r>
              <a:rPr b="1" lang="en" sz="1300">
                <a:latin typeface="Nunito"/>
                <a:ea typeface="Nunito"/>
                <a:cs typeface="Nunito"/>
                <a:sym typeface="Nunito"/>
              </a:rPr>
              <a:t>D</a:t>
            </a: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ecision trees, </a:t>
            </a:r>
            <a:r>
              <a:rPr b="1" lang="en" sz="1300">
                <a:latin typeface="Nunito"/>
                <a:ea typeface="Nunito"/>
                <a:cs typeface="Nunito"/>
                <a:sym typeface="Nunito"/>
              </a:rPr>
              <a:t>R</a:t>
            </a: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andom </a:t>
            </a:r>
            <a:r>
              <a:rPr b="1" lang="en" sz="1300">
                <a:latin typeface="Nunito"/>
                <a:ea typeface="Nunito"/>
                <a:cs typeface="Nunito"/>
                <a:sym typeface="Nunito"/>
              </a:rPr>
              <a:t>F</a:t>
            </a: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orest, </a:t>
            </a:r>
            <a:r>
              <a:rPr b="1" lang="en" sz="1300">
                <a:latin typeface="Nunito"/>
                <a:ea typeface="Nunito"/>
                <a:cs typeface="Nunito"/>
                <a:sym typeface="Nunito"/>
              </a:rPr>
              <a:t>B</a:t>
            </a: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agging </a:t>
            </a:r>
            <a:r>
              <a:rPr b="1" lang="en" sz="1300">
                <a:latin typeface="Nunito"/>
                <a:ea typeface="Nunito"/>
                <a:cs typeface="Nunito"/>
                <a:sym typeface="Nunito"/>
              </a:rPr>
              <a:t>C</a:t>
            </a: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lassifier and </a:t>
            </a:r>
            <a:r>
              <a:rPr b="1" lang="en" sz="1300">
                <a:latin typeface="Nunito"/>
                <a:ea typeface="Nunito"/>
                <a:cs typeface="Nunito"/>
                <a:sym typeface="Nunito"/>
              </a:rPr>
              <a:t>B</a:t>
            </a: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oosting </a:t>
            </a:r>
            <a:r>
              <a:rPr b="1" lang="en" sz="1300">
                <a:latin typeface="Nunito"/>
                <a:ea typeface="Nunito"/>
                <a:cs typeface="Nunito"/>
                <a:sym typeface="Nunito"/>
              </a:rPr>
              <a:t>M</a:t>
            </a: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ethods)</a:t>
            </a:r>
            <a:endParaRPr b="1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Char char="●"/>
            </a:pP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Model building</a:t>
            </a:r>
            <a:r>
              <a:rPr b="1" lang="en" sz="1300">
                <a:latin typeface="Nunito"/>
                <a:ea typeface="Nunito"/>
                <a:cs typeface="Nunito"/>
                <a:sym typeface="Nunito"/>
              </a:rPr>
              <a:t> Using </a:t>
            </a: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Oversampled Data </a:t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Char char="●"/>
            </a:pP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Model building </a:t>
            </a:r>
            <a:r>
              <a:rPr b="1" lang="en" sz="1300">
                <a:latin typeface="Nunito"/>
                <a:ea typeface="Nunito"/>
                <a:cs typeface="Nunito"/>
                <a:sym typeface="Nunito"/>
              </a:rPr>
              <a:t>Using </a:t>
            </a: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Undersampled Data </a:t>
            </a:r>
            <a:endParaRPr b="1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Char char="●"/>
            </a:pP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Hyperparameter Tuning </a:t>
            </a:r>
            <a:r>
              <a:rPr b="1" lang="en" sz="1300">
                <a:latin typeface="Nunito"/>
                <a:ea typeface="Nunito"/>
                <a:cs typeface="Nunito"/>
                <a:sym typeface="Nunito"/>
              </a:rPr>
              <a:t>&amp; </a:t>
            </a: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Model Performances </a:t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Char char="●"/>
            </a:pP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Actionable Insights, Recommendations, and Conclusions</a:t>
            </a:r>
            <a:endParaRPr b="1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4" name="Google Shape;64;g35ad9c9817d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675" y="877501"/>
            <a:ext cx="3311925" cy="34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0513b52f5_0_86"/>
          <p:cNvSpPr txBox="1"/>
          <p:nvPr>
            <p:ph type="title"/>
          </p:nvPr>
        </p:nvSpPr>
        <p:spPr>
          <a:xfrm>
            <a:off x="202550" y="606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EDA: Bivariate Analysis - Prevailing Wage Visa Status - Plots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8" name="Google Shape;188;g360513b52f5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565025"/>
            <a:ext cx="5556500" cy="45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0513b52f5_0_110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EDA: </a:t>
            </a:r>
            <a:r>
              <a:rPr lang="en" sz="2100">
                <a:solidFill>
                  <a:srgbClr val="000000"/>
                </a:solidFill>
              </a:rPr>
              <a:t>Bivariate Analysis - Prevailing Wage Visa Status - Analysis</a:t>
            </a:r>
            <a:endParaRPr sz="2100">
              <a:solidFill>
                <a:srgbClr val="000000"/>
              </a:solidFill>
            </a:endParaRPr>
          </a:p>
        </p:txBody>
      </p:sp>
      <p:sp>
        <p:nvSpPr>
          <p:cNvPr id="194" name="Google Shape;194;g360513b52f5_0_110"/>
          <p:cNvSpPr txBox="1"/>
          <p:nvPr>
            <p:ph idx="1" type="body"/>
          </p:nvPr>
        </p:nvSpPr>
        <p:spPr>
          <a:xfrm>
            <a:off x="50150" y="709575"/>
            <a:ext cx="6327000" cy="42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200">
                <a:solidFill>
                  <a:srgbClr val="000000"/>
                </a:solidFill>
              </a:rPr>
              <a:t>📈 Distribution Plots (Top Row on previous slide):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●"/>
            </a:pPr>
            <a:r>
              <a:rPr b="1" lang="en" sz="1200">
                <a:solidFill>
                  <a:srgbClr val="000000"/>
                </a:solidFill>
              </a:rPr>
              <a:t>Denied Applications:</a:t>
            </a:r>
            <a:endParaRPr b="1" sz="12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○"/>
            </a:pPr>
            <a:r>
              <a:rPr lang="en" sz="1200">
                <a:solidFill>
                  <a:srgbClr val="000000"/>
                </a:solidFill>
              </a:rPr>
              <a:t>Concentrated at lower wage levels (sharp spike below $40,000).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000000"/>
                </a:solidFill>
              </a:rPr>
              <a:t>Distribution is </a:t>
            </a:r>
            <a:r>
              <a:rPr b="1" lang="en" sz="1200">
                <a:solidFill>
                  <a:srgbClr val="000000"/>
                </a:solidFill>
              </a:rPr>
              <a:t>left-skewed</a:t>
            </a:r>
            <a:r>
              <a:rPr lang="en" sz="1200">
                <a:solidFill>
                  <a:srgbClr val="000000"/>
                </a:solidFill>
              </a:rPr>
              <a:t>, with fewer high-paying job denials.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●"/>
            </a:pPr>
            <a:r>
              <a:rPr b="1" lang="en" sz="1200">
                <a:solidFill>
                  <a:srgbClr val="000000"/>
                </a:solidFill>
              </a:rPr>
              <a:t>Certified Applications:</a:t>
            </a:r>
            <a:endParaRPr b="1" sz="12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○"/>
            </a:pPr>
            <a:r>
              <a:rPr lang="en" sz="1200">
                <a:solidFill>
                  <a:srgbClr val="000000"/>
                </a:solidFill>
              </a:rPr>
              <a:t>More evenly spread across mid-to-high wage ranges.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000000"/>
                </a:solidFill>
              </a:rPr>
              <a:t>Peak density between </a:t>
            </a:r>
            <a:r>
              <a:rPr b="1" lang="en" sz="1200">
                <a:solidFill>
                  <a:srgbClr val="000000"/>
                </a:solidFill>
              </a:rPr>
              <a:t>$60,000–$100,000</a:t>
            </a:r>
            <a:r>
              <a:rPr lang="en" sz="1200">
                <a:solidFill>
                  <a:srgbClr val="000000"/>
                </a:solidFill>
              </a:rPr>
              <a:t>, indicating most certified roles fall in this range.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200">
                <a:solidFill>
                  <a:srgbClr val="000000"/>
                </a:solidFill>
              </a:rPr>
              <a:t>📦 Box Plots (Bottom Row on previous slide):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</a:rPr>
              <a:t>Certified applications have higher median wages</a:t>
            </a:r>
            <a:r>
              <a:rPr lang="en" sz="1200">
                <a:solidFill>
                  <a:srgbClr val="000000"/>
                </a:solidFill>
              </a:rPr>
              <a:t> than denied ones.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</a:rPr>
              <a:t>The distribution of wages is </a:t>
            </a:r>
            <a:r>
              <a:rPr b="1" lang="en" sz="1200">
                <a:solidFill>
                  <a:srgbClr val="000000"/>
                </a:solidFill>
              </a:rPr>
              <a:t>broader</a:t>
            </a:r>
            <a:r>
              <a:rPr lang="en" sz="1200">
                <a:solidFill>
                  <a:srgbClr val="000000"/>
                </a:solidFill>
              </a:rPr>
              <a:t> for certified cases, reflecting more high-paying roles.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</a:rPr>
              <a:t>Even after </a:t>
            </a:r>
            <a:r>
              <a:rPr b="1" lang="en" sz="1200">
                <a:solidFill>
                  <a:srgbClr val="000000"/>
                </a:solidFill>
              </a:rPr>
              <a:t>removing outliers</a:t>
            </a:r>
            <a:r>
              <a:rPr lang="en" sz="1200">
                <a:solidFill>
                  <a:srgbClr val="000000"/>
                </a:solidFill>
              </a:rPr>
              <a:t>, the certified group maintains a higher median and upper quartile.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200">
                <a:solidFill>
                  <a:srgbClr val="000000"/>
                </a:solidFill>
              </a:rPr>
              <a:t>📌 Key Takeaways: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●"/>
            </a:pPr>
            <a:r>
              <a:rPr b="1" lang="en" sz="1200">
                <a:solidFill>
                  <a:srgbClr val="000000"/>
                </a:solidFill>
              </a:rPr>
              <a:t>Higher prevailing wages are strongly correlated with higher visa certification rates.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</a:rPr>
              <a:t>This aligns with policy goals to prioritize </a:t>
            </a:r>
            <a:r>
              <a:rPr b="1" lang="en" sz="1200">
                <a:solidFill>
                  <a:srgbClr val="000000"/>
                </a:solidFill>
              </a:rPr>
              <a:t>high-skill, well-compensated roles</a:t>
            </a:r>
            <a:r>
              <a:rPr lang="en" sz="1200">
                <a:solidFill>
                  <a:srgbClr val="000000"/>
                </a:solidFill>
              </a:rPr>
              <a:t>, protecting both local labor markets and the integrity of foreign worker programs.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</a:rPr>
              <a:t>Prevailing wage is a </a:t>
            </a:r>
            <a:r>
              <a:rPr b="1" lang="en" sz="1200">
                <a:solidFill>
                  <a:srgbClr val="000000"/>
                </a:solidFill>
              </a:rPr>
              <a:t>critical predictive feature</a:t>
            </a:r>
            <a:r>
              <a:rPr lang="en" sz="1200">
                <a:solidFill>
                  <a:srgbClr val="000000"/>
                </a:solidFill>
              </a:rPr>
              <a:t> for modeling visa outcomes.</a:t>
            </a:r>
            <a:endParaRPr b="1" sz="1200">
              <a:solidFill>
                <a:srgbClr val="000000"/>
              </a:solidFill>
            </a:endParaRPr>
          </a:p>
        </p:txBody>
      </p:sp>
      <p:pic>
        <p:nvPicPr>
          <p:cNvPr id="195" name="Google Shape;195;g360513b52f5_0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850" y="1547775"/>
            <a:ext cx="2825951" cy="248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0513b52f5_0_91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EDA: </a:t>
            </a:r>
            <a:r>
              <a:rPr lang="en" sz="1900">
                <a:solidFill>
                  <a:srgbClr val="000000"/>
                </a:solidFill>
              </a:rPr>
              <a:t>Bivariate Analysis - Unit of Prevailing Wage vs. Visa Certification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201" name="Google Shape;201;g360513b52f5_0_91"/>
          <p:cNvSpPr txBox="1"/>
          <p:nvPr>
            <p:ph idx="1" type="body"/>
          </p:nvPr>
        </p:nvSpPr>
        <p:spPr>
          <a:xfrm>
            <a:off x="50150" y="709575"/>
            <a:ext cx="4919100" cy="4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b="1" lang="en" sz="1100">
                <a:solidFill>
                  <a:srgbClr val="000000"/>
                </a:solidFill>
              </a:rPr>
              <a:t>📊 Certification Rates by Wage Unit:</a:t>
            </a:r>
            <a:endParaRPr b="1"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</a:rPr>
              <a:t>Yearly Wage</a:t>
            </a:r>
            <a:r>
              <a:rPr lang="en" sz="1100">
                <a:solidFill>
                  <a:srgbClr val="000000"/>
                </a:solidFill>
              </a:rPr>
              <a:t> applicants have the </a:t>
            </a:r>
            <a:r>
              <a:rPr b="1" lang="en" sz="1100">
                <a:solidFill>
                  <a:srgbClr val="000000"/>
                </a:solidFill>
              </a:rPr>
              <a:t>highest certification rate</a:t>
            </a:r>
            <a:r>
              <a:rPr lang="en" sz="1100">
                <a:solidFill>
                  <a:srgbClr val="000000"/>
                </a:solidFill>
              </a:rPr>
              <a:t> (~70%).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</a:rPr>
              <a:t>Hourly Wage</a:t>
            </a:r>
            <a:r>
              <a:rPr lang="en" sz="1100">
                <a:solidFill>
                  <a:srgbClr val="000000"/>
                </a:solidFill>
              </a:rPr>
              <a:t> applicants face the </a:t>
            </a:r>
            <a:r>
              <a:rPr b="1" lang="en" sz="1100">
                <a:solidFill>
                  <a:srgbClr val="000000"/>
                </a:solidFill>
              </a:rPr>
              <a:t>highest denial rate</a:t>
            </a:r>
            <a:r>
              <a:rPr lang="en" sz="1100">
                <a:solidFill>
                  <a:srgbClr val="000000"/>
                </a:solidFill>
              </a:rPr>
              <a:t> (only ~35% certified).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</a:rPr>
              <a:t>Weekly and Monthly Wage</a:t>
            </a:r>
            <a:r>
              <a:rPr lang="en" sz="1100">
                <a:solidFill>
                  <a:srgbClr val="000000"/>
                </a:solidFill>
              </a:rPr>
              <a:t> units show </a:t>
            </a:r>
            <a:r>
              <a:rPr b="1" lang="en" sz="1100">
                <a:solidFill>
                  <a:srgbClr val="000000"/>
                </a:solidFill>
              </a:rPr>
              <a:t>moderate certification rates</a:t>
            </a:r>
            <a:r>
              <a:rPr lang="en" sz="1100">
                <a:solidFill>
                  <a:srgbClr val="000000"/>
                </a:solidFill>
              </a:rPr>
              <a:t> (~60%).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b="1" lang="en" sz="1100">
                <a:solidFill>
                  <a:srgbClr val="000000"/>
                </a:solidFill>
              </a:rPr>
              <a:t>📌 Key Takeaways:</a:t>
            </a:r>
            <a:endParaRPr b="1"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</a:rPr>
              <a:t>Applications quoting wages in </a:t>
            </a:r>
            <a:r>
              <a:rPr b="1" lang="en" sz="1100">
                <a:solidFill>
                  <a:srgbClr val="000000"/>
                </a:solidFill>
              </a:rPr>
              <a:t>yearly terms are more likely to be approved</a:t>
            </a:r>
            <a:r>
              <a:rPr lang="en" sz="1100">
                <a:solidFill>
                  <a:srgbClr val="000000"/>
                </a:solidFill>
              </a:rPr>
              <a:t>, possibly because they represent full-time salaried positions—often associated with skilled, long-term employment.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</a:rPr>
              <a:t>Hourly wage applications are more frequently denied</a:t>
            </a:r>
            <a:r>
              <a:rPr lang="en" sz="1100">
                <a:solidFill>
                  <a:srgbClr val="000000"/>
                </a:solidFill>
              </a:rPr>
              <a:t>, possibly reflecting part-time or lower-wage jobs that are less likely to meet visa criteria.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</a:rPr>
              <a:t>Unit of wage is a meaningful feature</a:t>
            </a:r>
            <a:r>
              <a:rPr lang="en" sz="1100">
                <a:solidFill>
                  <a:srgbClr val="000000"/>
                </a:solidFill>
              </a:rPr>
              <a:t> for predicting visa outcomes and reflects job quality and stability.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500"/>
              <a:buNone/>
            </a:pPr>
            <a:r>
              <a:rPr lang="en" sz="1100">
                <a:solidFill>
                  <a:srgbClr val="000000"/>
                </a:solidFill>
              </a:rPr>
              <a:t>This insight supports </a:t>
            </a:r>
            <a:r>
              <a:rPr b="1" lang="en" sz="1100">
                <a:solidFill>
                  <a:srgbClr val="000000"/>
                </a:solidFill>
              </a:rPr>
              <a:t>standardizing wage units during preprocessing</a:t>
            </a:r>
            <a:r>
              <a:rPr lang="en" sz="1100">
                <a:solidFill>
                  <a:srgbClr val="000000"/>
                </a:solidFill>
              </a:rPr>
              <a:t> and considering the </a:t>
            </a:r>
            <a:r>
              <a:rPr b="1" lang="en" sz="1100">
                <a:solidFill>
                  <a:srgbClr val="000000"/>
                </a:solidFill>
              </a:rPr>
              <a:t>unit type as a predictor</a:t>
            </a:r>
            <a:r>
              <a:rPr lang="en" sz="1100">
                <a:solidFill>
                  <a:srgbClr val="000000"/>
                </a:solidFill>
              </a:rPr>
              <a:t> in machine learning models.</a:t>
            </a:r>
            <a:endParaRPr b="1" sz="1100">
              <a:solidFill>
                <a:srgbClr val="000000"/>
              </a:solidFill>
            </a:endParaRPr>
          </a:p>
        </p:txBody>
      </p:sp>
      <p:pic>
        <p:nvPicPr>
          <p:cNvPr id="202" name="Google Shape;202;g360513b52f5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9450" y="1166775"/>
            <a:ext cx="4277600" cy="301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60513b52f5_0_125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Data Preprocessing - Missing, Duplicate, and Negative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Value Detection and Treatment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8" name="Google Shape;208;g360513b52f5_0_125"/>
          <p:cNvSpPr txBox="1"/>
          <p:nvPr>
            <p:ph idx="1" type="body"/>
          </p:nvPr>
        </p:nvSpPr>
        <p:spPr>
          <a:xfrm>
            <a:off x="263050" y="1185700"/>
            <a:ext cx="8350800" cy="3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There were no missing values in the provided data set and all columns were fully populated.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Duplicate values were detected using following: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  <a:highlight>
                  <a:srgbClr val="F7F7F7"/>
                </a:highlight>
              </a:rPr>
              <a:t>data.duplicated().</a:t>
            </a:r>
            <a:r>
              <a:rPr lang="en" sz="1600">
                <a:solidFill>
                  <a:srgbClr val="6A5221"/>
                </a:solidFill>
                <a:highlight>
                  <a:srgbClr val="F7F7F7"/>
                </a:highlight>
              </a:rPr>
              <a:t>sum</a:t>
            </a:r>
            <a:r>
              <a:rPr lang="en" sz="1600">
                <a:solidFill>
                  <a:srgbClr val="000000"/>
                </a:solidFill>
                <a:highlight>
                  <a:srgbClr val="F7F7F7"/>
                </a:highlight>
              </a:rPr>
              <a:t>()</a:t>
            </a:r>
            <a:endParaRPr sz="1600">
              <a:solidFill>
                <a:srgbClr val="000000"/>
              </a:solidFill>
              <a:highlight>
                <a:srgbClr val="F7F7F7"/>
              </a:highlight>
            </a:endParaRPr>
          </a:p>
          <a:p>
            <a:pPr indent="-3302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  <a:highlight>
                  <a:srgbClr val="F7F7F7"/>
                </a:highlight>
              </a:rPr>
              <a:t>No duplicates were found</a:t>
            </a:r>
            <a:endParaRPr sz="1600">
              <a:solidFill>
                <a:srgbClr val="000000"/>
              </a:solidFill>
              <a:highlight>
                <a:srgbClr val="F7F7F7"/>
              </a:highlight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Negative values were found for employees using: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  <a:highlight>
                  <a:srgbClr val="F7F7F7"/>
                </a:highlight>
              </a:rPr>
              <a:t>data.loc[data[</a:t>
            </a:r>
            <a:r>
              <a:rPr lang="en" sz="1600">
                <a:solidFill>
                  <a:srgbClr val="A31515"/>
                </a:solidFill>
                <a:highlight>
                  <a:srgbClr val="F7F7F7"/>
                </a:highlight>
              </a:rPr>
              <a:t>"no_of_employees"</a:t>
            </a:r>
            <a:r>
              <a:rPr lang="en" sz="1600">
                <a:solidFill>
                  <a:srgbClr val="000000"/>
                </a:solidFill>
                <a:highlight>
                  <a:srgbClr val="F7F7F7"/>
                </a:highlight>
              </a:rPr>
              <a:t>] &lt; </a:t>
            </a:r>
            <a:r>
              <a:rPr lang="en" sz="1600">
                <a:solidFill>
                  <a:srgbClr val="116644"/>
                </a:solidFill>
                <a:highlight>
                  <a:srgbClr val="F7F7F7"/>
                </a:highlight>
              </a:rPr>
              <a:t>0</a:t>
            </a:r>
            <a:r>
              <a:rPr lang="en" sz="1600">
                <a:solidFill>
                  <a:srgbClr val="000000"/>
                </a:solidFill>
                <a:highlight>
                  <a:srgbClr val="F7F7F7"/>
                </a:highlight>
              </a:rPr>
              <a:t>] </a:t>
            </a:r>
            <a:endParaRPr sz="1600">
              <a:solidFill>
                <a:srgbClr val="000000"/>
              </a:solidFill>
              <a:highlight>
                <a:srgbClr val="F7F7F7"/>
              </a:highlight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These negative values were fixed by using: 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  <a:highlight>
                  <a:srgbClr val="F7F7F7"/>
                </a:highlight>
              </a:rPr>
              <a:t>data[</a:t>
            </a:r>
            <a:r>
              <a:rPr lang="en" sz="1600">
                <a:solidFill>
                  <a:srgbClr val="A31515"/>
                </a:solidFill>
                <a:highlight>
                  <a:srgbClr val="F7F7F7"/>
                </a:highlight>
              </a:rPr>
              <a:t>"no_of_employees"</a:t>
            </a:r>
            <a:r>
              <a:rPr lang="en" sz="1600">
                <a:solidFill>
                  <a:srgbClr val="000000"/>
                </a:solidFill>
                <a:highlight>
                  <a:srgbClr val="F7F7F7"/>
                </a:highlight>
              </a:rPr>
              <a:t>] = </a:t>
            </a:r>
            <a:r>
              <a:rPr lang="en" sz="1600">
                <a:solidFill>
                  <a:srgbClr val="6A5221"/>
                </a:solidFill>
                <a:highlight>
                  <a:srgbClr val="F7F7F7"/>
                </a:highlight>
              </a:rPr>
              <a:t>abs</a:t>
            </a:r>
            <a:r>
              <a:rPr lang="en" sz="1600">
                <a:solidFill>
                  <a:srgbClr val="000000"/>
                </a:solidFill>
                <a:highlight>
                  <a:srgbClr val="F7F7F7"/>
                </a:highlight>
              </a:rPr>
              <a:t>(data[</a:t>
            </a:r>
            <a:r>
              <a:rPr lang="en" sz="1600">
                <a:solidFill>
                  <a:srgbClr val="A31515"/>
                </a:solidFill>
                <a:highlight>
                  <a:srgbClr val="F7F7F7"/>
                </a:highlight>
              </a:rPr>
              <a:t>"no_of_employees"</a:t>
            </a:r>
            <a:r>
              <a:rPr lang="en" sz="1600">
                <a:solidFill>
                  <a:srgbClr val="000000"/>
                </a:solidFill>
                <a:highlight>
                  <a:srgbClr val="F7F7F7"/>
                </a:highlight>
              </a:rPr>
              <a:t>])</a:t>
            </a:r>
            <a:r>
              <a:rPr lang="en" sz="1600">
                <a:solidFill>
                  <a:srgbClr val="000000"/>
                </a:solidFill>
              </a:rPr>
              <a:t> 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209" name="Google Shape;209;g360513b52f5_0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8700" y="1553300"/>
            <a:ext cx="2544125" cy="254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360513b52f5_0_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61975"/>
            <a:ext cx="8771199" cy="24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360513b52f5_0_119"/>
          <p:cNvSpPr txBox="1"/>
          <p:nvPr>
            <p:ph type="title"/>
          </p:nvPr>
        </p:nvSpPr>
        <p:spPr>
          <a:xfrm>
            <a:off x="202550" y="-15526"/>
            <a:ext cx="85206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1900">
                <a:solidFill>
                  <a:srgbClr val="000000"/>
                </a:solidFill>
              </a:rPr>
              <a:t>Data Preprocessing: 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1900">
                <a:solidFill>
                  <a:srgbClr val="000000"/>
                </a:solidFill>
              </a:rPr>
              <a:t>Outlier Check Analysis, Insights &amp; Treatment (1/2)</a:t>
            </a:r>
            <a:endParaRPr sz="1900">
              <a:solidFill>
                <a:srgbClr val="000000"/>
              </a:solidFill>
            </a:endParaRPr>
          </a:p>
        </p:txBody>
      </p:sp>
      <p:pic>
        <p:nvPicPr>
          <p:cNvPr id="216" name="Google Shape;216;g360513b52f5_0_119"/>
          <p:cNvPicPr preferRelativeResize="0"/>
          <p:nvPr/>
        </p:nvPicPr>
        <p:blipFill rotWithShape="1">
          <a:blip r:embed="rId4">
            <a:alphaModFix/>
          </a:blip>
          <a:srcRect b="0" l="10297" r="17033" t="25317"/>
          <a:stretch/>
        </p:blipFill>
        <p:spPr>
          <a:xfrm>
            <a:off x="2938700" y="3331475"/>
            <a:ext cx="2169551" cy="16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60513b52f5_0_132"/>
          <p:cNvSpPr txBox="1"/>
          <p:nvPr>
            <p:ph type="title"/>
          </p:nvPr>
        </p:nvSpPr>
        <p:spPr>
          <a:xfrm>
            <a:off x="202550" y="-15526"/>
            <a:ext cx="85206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1900">
                <a:solidFill>
                  <a:srgbClr val="000000"/>
                </a:solidFill>
              </a:rPr>
              <a:t>Data Preprocessing: 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1900">
                <a:solidFill>
                  <a:srgbClr val="000000"/>
                </a:solidFill>
              </a:rPr>
              <a:t>Outlier Check Analysis, Insights &amp; Treatment (2/2)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222" name="Google Shape;222;g360513b52f5_0_132"/>
          <p:cNvSpPr txBox="1"/>
          <p:nvPr>
            <p:ph idx="1" type="body"/>
          </p:nvPr>
        </p:nvSpPr>
        <p:spPr>
          <a:xfrm>
            <a:off x="50150" y="709575"/>
            <a:ext cx="9003000" cy="4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b="1" lang="en" sz="1100">
                <a:solidFill>
                  <a:srgbClr val="000000"/>
                </a:solidFill>
              </a:rPr>
              <a:t>📦 1. </a:t>
            </a:r>
            <a:r>
              <a:rPr b="1" lang="en" sz="1100">
                <a:solidFill>
                  <a:srgbClr val="188038"/>
                </a:solidFill>
              </a:rPr>
              <a:t>no_of_employees</a:t>
            </a:r>
            <a:endParaRPr b="1" sz="1100">
              <a:solidFill>
                <a:srgbClr val="188038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</a:rPr>
              <a:t>Significant number of outliers</a:t>
            </a:r>
            <a:r>
              <a:rPr lang="en" sz="1100">
                <a:solidFill>
                  <a:srgbClr val="000000"/>
                </a:solidFill>
              </a:rPr>
              <a:t> above the upper whisker, including extreme values reaching over 500,000.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>
                <a:solidFill>
                  <a:srgbClr val="000000"/>
                </a:solidFill>
              </a:rPr>
              <a:t>Indicates a few very large companies in the dataset.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>
                <a:solidFill>
                  <a:srgbClr val="000000"/>
                </a:solidFill>
              </a:rPr>
              <a:t>These values may be valid but should be treated carefully—either capped or log-transformed for modeling.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b="1" lang="en" sz="1100">
                <a:solidFill>
                  <a:srgbClr val="000000"/>
                </a:solidFill>
              </a:rPr>
              <a:t>🏛 2. </a:t>
            </a:r>
            <a:r>
              <a:rPr b="1" lang="en" sz="1100">
                <a:solidFill>
                  <a:srgbClr val="188038"/>
                </a:solidFill>
              </a:rPr>
              <a:t>yr_of_estab</a:t>
            </a:r>
            <a:r>
              <a:rPr b="1" lang="en" sz="1100">
                <a:solidFill>
                  <a:srgbClr val="000000"/>
                </a:solidFill>
              </a:rPr>
              <a:t> (Year of Establishment)</a:t>
            </a:r>
            <a:endParaRPr b="1"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</a:rPr>
              <a:t>Several </a:t>
            </a:r>
            <a:r>
              <a:rPr b="1" lang="en" sz="1100">
                <a:solidFill>
                  <a:srgbClr val="000000"/>
                </a:solidFill>
              </a:rPr>
              <a:t>outliers with unusually low values</a:t>
            </a:r>
            <a:r>
              <a:rPr lang="en" sz="1100">
                <a:solidFill>
                  <a:srgbClr val="000000"/>
                </a:solidFill>
              </a:rPr>
              <a:t>, suggesting: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en" sz="1100">
                <a:solidFill>
                  <a:srgbClr val="000000"/>
                </a:solidFill>
              </a:rPr>
              <a:t>Data entry errors</a:t>
            </a:r>
            <a:r>
              <a:rPr lang="en" sz="1100">
                <a:solidFill>
                  <a:srgbClr val="000000"/>
                </a:solidFill>
              </a:rPr>
              <a:t> (e.g., years before 1800).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○"/>
            </a:pPr>
            <a:r>
              <a:rPr lang="en" sz="1100">
                <a:solidFill>
                  <a:srgbClr val="000000"/>
                </a:solidFill>
              </a:rPr>
              <a:t>Need for minimum threshold filtering (e.g., drop values &lt; 1850 or 1900).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>
                <a:solidFill>
                  <a:srgbClr val="000000"/>
                </a:solidFill>
              </a:rPr>
              <a:t>Otherwise, the majority of firms fall within a normal range.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b="1" lang="en" sz="1100">
                <a:solidFill>
                  <a:srgbClr val="000000"/>
                </a:solidFill>
              </a:rPr>
              <a:t>💵 3. </a:t>
            </a:r>
            <a:r>
              <a:rPr b="1" lang="en" sz="1100">
                <a:solidFill>
                  <a:srgbClr val="188038"/>
                </a:solidFill>
              </a:rPr>
              <a:t>prevailing_wage</a:t>
            </a:r>
            <a:endParaRPr b="1" sz="1100">
              <a:solidFill>
                <a:srgbClr val="188038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</a:rPr>
              <a:t>Contains </a:t>
            </a:r>
            <a:r>
              <a:rPr b="1" lang="en" sz="1100">
                <a:solidFill>
                  <a:srgbClr val="000000"/>
                </a:solidFill>
              </a:rPr>
              <a:t>many high-end outliers</a:t>
            </a:r>
            <a:r>
              <a:rPr lang="en" sz="1100">
                <a:solidFill>
                  <a:srgbClr val="000000"/>
                </a:solidFill>
              </a:rPr>
              <a:t> exceeding $200,000–$300,000.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>
                <a:solidFill>
                  <a:srgbClr val="000000"/>
                </a:solidFill>
              </a:rPr>
              <a:t>While likely valid (e.g., for tech or executive roles), the wide spread suggests the need for: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○"/>
            </a:pPr>
            <a:r>
              <a:rPr b="1" lang="en" sz="1100">
                <a:solidFill>
                  <a:srgbClr val="000000"/>
                </a:solidFill>
              </a:rPr>
              <a:t>Log transformation</a:t>
            </a:r>
            <a:endParaRPr b="1" sz="1100">
              <a:solidFill>
                <a:srgbClr val="000000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</a:rPr>
              <a:t>Or </a:t>
            </a:r>
            <a:r>
              <a:rPr b="1" lang="en" sz="1100">
                <a:solidFill>
                  <a:srgbClr val="000000"/>
                </a:solidFill>
              </a:rPr>
              <a:t>outlier treatment</a:t>
            </a:r>
            <a:r>
              <a:rPr lang="en" sz="1100">
                <a:solidFill>
                  <a:srgbClr val="000000"/>
                </a:solidFill>
              </a:rPr>
              <a:t> using IQR or percentile clipping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100">
                <a:solidFill>
                  <a:srgbClr val="000000"/>
                </a:solidFill>
              </a:rPr>
              <a:t>📌 Key Takeaways:</a:t>
            </a:r>
            <a:endParaRPr b="1"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>
                <a:solidFill>
                  <a:srgbClr val="000000"/>
                </a:solidFill>
              </a:rPr>
              <a:t>All three numeric variables contain visible outliers.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</a:rPr>
              <a:t>Outliers are </a:t>
            </a:r>
            <a:r>
              <a:rPr b="1" lang="en" sz="1100">
                <a:solidFill>
                  <a:srgbClr val="000000"/>
                </a:solidFill>
              </a:rPr>
              <a:t>expected in real-world business data</a:t>
            </a:r>
            <a:r>
              <a:rPr lang="en" sz="1100">
                <a:solidFill>
                  <a:srgbClr val="000000"/>
                </a:solidFill>
              </a:rPr>
              <a:t>, but they </a:t>
            </a:r>
            <a:r>
              <a:rPr b="1" lang="en" sz="1100">
                <a:solidFill>
                  <a:srgbClr val="000000"/>
                </a:solidFill>
              </a:rPr>
              <a:t>should be handled appropriately</a:t>
            </a:r>
            <a:r>
              <a:rPr lang="en" sz="1100">
                <a:solidFill>
                  <a:srgbClr val="000000"/>
                </a:solidFill>
              </a:rPr>
              <a:t> to avoid skewing model performance.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>
                <a:solidFill>
                  <a:srgbClr val="000000"/>
                </a:solidFill>
              </a:rPr>
              <a:t>Recommended actions: cap/floor extreme values, or apply transformations.</a:t>
            </a:r>
            <a:br>
              <a:rPr lang="en" sz="1100">
                <a:solidFill>
                  <a:srgbClr val="000000"/>
                </a:solidFill>
              </a:rPr>
            </a:b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ts val="1500"/>
              <a:buNone/>
            </a:pPr>
            <a:r>
              <a:t/>
            </a:r>
            <a:endParaRPr b="1"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0513b52f5_0_139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1900">
                <a:solidFill>
                  <a:srgbClr val="000000"/>
                </a:solidFill>
              </a:rPr>
              <a:t>Data Preprocessing - Feature Engineering &amp; Rationale (1/2)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228" name="Google Shape;228;g360513b52f5_0_139"/>
          <p:cNvSpPr txBox="1"/>
          <p:nvPr>
            <p:ph idx="1" type="body"/>
          </p:nvPr>
        </p:nvSpPr>
        <p:spPr>
          <a:xfrm>
            <a:off x="352525" y="709575"/>
            <a:ext cx="8446500" cy="4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✅ 1. Data Cleaning &amp; Correction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Negative values in </a:t>
            </a:r>
            <a:r>
              <a:rPr b="1" lang="en" sz="1400">
                <a:solidFill>
                  <a:srgbClr val="188038"/>
                </a:solidFill>
              </a:rPr>
              <a:t>no_of_employees</a:t>
            </a:r>
            <a:r>
              <a:rPr lang="en" sz="1400">
                <a:solidFill>
                  <a:srgbClr val="000000"/>
                </a:solidFill>
              </a:rPr>
              <a:t> were identified and corrected: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000000"/>
                </a:solidFill>
              </a:rPr>
              <a:t>Applied: </a:t>
            </a:r>
            <a:r>
              <a:rPr lang="en" sz="1400">
                <a:solidFill>
                  <a:srgbClr val="188038"/>
                </a:solidFill>
              </a:rPr>
              <a:t>abs(data["no_of_employees"])</a:t>
            </a:r>
            <a:endParaRPr sz="1400">
              <a:solidFill>
                <a:srgbClr val="18803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lang="en" sz="1400">
                <a:solidFill>
                  <a:srgbClr val="000000"/>
                </a:solidFill>
              </a:rPr>
              <a:t>This ensures company size is a valid non-negative integer.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🏷 2. Target Variable Encoding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</a:rPr>
              <a:t>case_status</a:t>
            </a:r>
            <a:r>
              <a:rPr lang="en" sz="1400">
                <a:solidFill>
                  <a:srgbClr val="000000"/>
                </a:solidFill>
              </a:rPr>
              <a:t> was converted to binary: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lang="en" sz="1400">
                <a:solidFill>
                  <a:srgbClr val="000000"/>
                </a:solidFill>
              </a:rPr>
              <a:t>Certified → 1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b="1" lang="en" sz="1400">
                <a:solidFill>
                  <a:srgbClr val="000000"/>
                </a:solidFill>
              </a:rPr>
              <a:t>Denied → 0</a:t>
            </a:r>
            <a:endParaRPr b="1"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lang="en" sz="1400">
                <a:solidFill>
                  <a:srgbClr val="000000"/>
                </a:solidFill>
              </a:rPr>
              <a:t>Enables classification modeling using binary target.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🔄 3. One-Hot Encoding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00000"/>
                </a:solidFill>
              </a:rPr>
              <a:t>Categorical variables (like education, continent, region, etc.) were transformed using: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lang="en" sz="1400">
                <a:solidFill>
                  <a:srgbClr val="188038"/>
                </a:solidFill>
              </a:rPr>
              <a:t>pd.get_dummies(X, drop_first=True)</a:t>
            </a:r>
            <a:endParaRPr sz="1400">
              <a:solidFill>
                <a:srgbClr val="18803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lang="en" sz="1400">
                <a:solidFill>
                  <a:srgbClr val="000000"/>
                </a:solidFill>
              </a:rPr>
              <a:t>This converts string categories into numeric binary columns, while avoiding the dummy variable trap.</a:t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229" name="Google Shape;229;g360513b52f5_0_139"/>
          <p:cNvPicPr preferRelativeResize="0"/>
          <p:nvPr/>
        </p:nvPicPr>
        <p:blipFill rotWithShape="1">
          <a:blip r:embed="rId3">
            <a:alphaModFix/>
          </a:blip>
          <a:srcRect b="35032" l="23271" r="23389" t="12293"/>
          <a:stretch/>
        </p:blipFill>
        <p:spPr>
          <a:xfrm>
            <a:off x="6626375" y="1140475"/>
            <a:ext cx="2368749" cy="233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60513b52f5_0_145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1900">
                <a:solidFill>
                  <a:srgbClr val="000000"/>
                </a:solidFill>
              </a:rPr>
              <a:t>Data Preprocessing - Feature Engineering &amp; Rationale (2/2)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235" name="Google Shape;235;g360513b52f5_0_145"/>
          <p:cNvSpPr txBox="1"/>
          <p:nvPr>
            <p:ph idx="1" type="body"/>
          </p:nvPr>
        </p:nvSpPr>
        <p:spPr>
          <a:xfrm>
            <a:off x="50150" y="709575"/>
            <a:ext cx="7354200" cy="4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🔄 3. One-Hot Encoding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00000"/>
                </a:solidFill>
              </a:rPr>
              <a:t>Categorical variables (like education, continent, region, etc.) were transformed using: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lang="en" sz="1400">
                <a:solidFill>
                  <a:srgbClr val="188038"/>
                </a:solidFill>
              </a:rPr>
              <a:t>pd.get_dummies(X, drop_first=True)</a:t>
            </a:r>
            <a:endParaRPr sz="1400">
              <a:solidFill>
                <a:srgbClr val="18803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lang="en" sz="1400">
                <a:solidFill>
                  <a:srgbClr val="000000"/>
                </a:solidFill>
              </a:rPr>
              <a:t>This converts string categories into numeric binary columns, while avoiding the dummy variable trap.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⚙️ 4. Feature/Target Splitting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</a:rPr>
              <a:t>X</a:t>
            </a:r>
            <a:r>
              <a:rPr lang="en" sz="1400">
                <a:solidFill>
                  <a:srgbClr val="000000"/>
                </a:solidFill>
              </a:rPr>
              <a:t> was defined as the feature matrix and </a:t>
            </a:r>
            <a:r>
              <a:rPr lang="en" sz="1400">
                <a:solidFill>
                  <a:srgbClr val="188038"/>
                </a:solidFill>
              </a:rPr>
              <a:t>y</a:t>
            </a:r>
            <a:r>
              <a:rPr lang="en" sz="1400">
                <a:solidFill>
                  <a:srgbClr val="000000"/>
                </a:solidFill>
              </a:rPr>
              <a:t> as the encoded target.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00000"/>
                </a:solidFill>
              </a:rPr>
              <a:t>Further split into training, validation, and test sets.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📌 Key Takeaway: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lang="en" sz="1400">
                <a:solidFill>
                  <a:srgbClr val="000000"/>
                </a:solidFill>
              </a:rPr>
              <a:t>Meaningful </a:t>
            </a:r>
            <a:r>
              <a:rPr b="1" lang="en" sz="1400">
                <a:solidFill>
                  <a:srgbClr val="000000"/>
                </a:solidFill>
              </a:rPr>
              <a:t>feature engineering was performed</a:t>
            </a:r>
            <a:r>
              <a:rPr lang="en" sz="1400">
                <a:solidFill>
                  <a:srgbClr val="000000"/>
                </a:solidFill>
              </a:rPr>
              <a:t>, including: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00000"/>
                </a:solidFill>
              </a:rPr>
              <a:t>Data correction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00000"/>
                </a:solidFill>
              </a:rPr>
              <a:t>Encoding of target and categorical variables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00000"/>
                </a:solidFill>
              </a:rPr>
              <a:t>Proper dataset splitting for model training and evaluation</a:t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236" name="Google Shape;236;g360513b52f5_0_145"/>
          <p:cNvPicPr preferRelativeResize="0"/>
          <p:nvPr/>
        </p:nvPicPr>
        <p:blipFill rotWithShape="1">
          <a:blip r:embed="rId3">
            <a:alphaModFix/>
          </a:blip>
          <a:srcRect b="40718" l="25970" r="25612" t="10239"/>
          <a:stretch/>
        </p:blipFill>
        <p:spPr>
          <a:xfrm>
            <a:off x="6143000" y="2059925"/>
            <a:ext cx="2707275" cy="274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60513b52f5_0_156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1800">
                <a:solidFill>
                  <a:srgbClr val="000000"/>
                </a:solidFill>
              </a:rPr>
              <a:t>Data Preprocessing - Summary of Data Preparation for Modeling (1/2)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42" name="Google Shape;242;g360513b52f5_0_156"/>
          <p:cNvSpPr txBox="1"/>
          <p:nvPr>
            <p:ph idx="1" type="body"/>
          </p:nvPr>
        </p:nvSpPr>
        <p:spPr>
          <a:xfrm>
            <a:off x="50150" y="709575"/>
            <a:ext cx="6523500" cy="4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300">
                <a:solidFill>
                  <a:srgbClr val="000000"/>
                </a:solidFill>
              </a:rPr>
              <a:t>🧹 1. Data Cleaning</a:t>
            </a:r>
            <a:endParaRPr b="1"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Char char="●"/>
            </a:pPr>
            <a:r>
              <a:rPr b="1" lang="en" sz="1300">
                <a:solidFill>
                  <a:srgbClr val="000000"/>
                </a:solidFill>
              </a:rPr>
              <a:t>Checked for invalid values:</a:t>
            </a:r>
            <a:endParaRPr b="1"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rgbClr val="000000"/>
                </a:solidFill>
              </a:rPr>
              <a:t>Identified negative values in </a:t>
            </a:r>
            <a:r>
              <a:rPr lang="en" sz="1300">
                <a:solidFill>
                  <a:srgbClr val="188038"/>
                </a:solidFill>
              </a:rPr>
              <a:t>no_of_employees</a:t>
            </a:r>
            <a:r>
              <a:rPr lang="en" sz="1300">
                <a:solidFill>
                  <a:srgbClr val="000000"/>
                </a:solidFill>
              </a:rPr>
              <a:t> and corrected them using: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Char char="●"/>
            </a:pPr>
            <a:r>
              <a:rPr b="1" lang="en" sz="1300">
                <a:solidFill>
                  <a:srgbClr val="000000"/>
                </a:solidFill>
              </a:rPr>
              <a:t>Confirmed no missing values:</a:t>
            </a:r>
            <a:endParaRPr b="1" sz="1300">
              <a:solidFill>
                <a:srgbClr val="000000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>
                <a:solidFill>
                  <a:srgbClr val="000000"/>
                </a:solidFill>
              </a:rPr>
              <a:t>Used </a:t>
            </a:r>
            <a:r>
              <a:rPr lang="en">
                <a:solidFill>
                  <a:srgbClr val="188038"/>
                </a:solidFill>
              </a:rPr>
              <a:t>.isnull().sum()</a:t>
            </a:r>
            <a:r>
              <a:rPr lang="en">
                <a:solidFill>
                  <a:srgbClr val="000000"/>
                </a:solidFill>
              </a:rPr>
              <a:t> to ensure completeness—no imputation was needed.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300">
                <a:solidFill>
                  <a:srgbClr val="000000"/>
                </a:solidFill>
              </a:rPr>
              <a:t>🧪 2. Outlier Detection</a:t>
            </a:r>
            <a:endParaRPr b="1"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</a:rPr>
              <a:t>Used </a:t>
            </a:r>
            <a:r>
              <a:rPr b="1" lang="en" sz="1300">
                <a:solidFill>
                  <a:srgbClr val="000000"/>
                </a:solidFill>
              </a:rPr>
              <a:t>boxplots</a:t>
            </a:r>
            <a:r>
              <a:rPr lang="en" sz="1300">
                <a:solidFill>
                  <a:srgbClr val="000000"/>
                </a:solidFill>
              </a:rPr>
              <a:t> to detect outliers in numerical columns: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>
                <a:solidFill>
                  <a:srgbClr val="188038"/>
                </a:solidFill>
              </a:rPr>
              <a:t>no_of_employees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lang="en">
                <a:solidFill>
                  <a:srgbClr val="188038"/>
                </a:solidFill>
              </a:rPr>
              <a:t>yr_of_estab</a:t>
            </a:r>
            <a:r>
              <a:rPr lang="en">
                <a:solidFill>
                  <a:srgbClr val="000000"/>
                </a:solidFill>
              </a:rPr>
              <a:t>, and </a:t>
            </a:r>
            <a:r>
              <a:rPr lang="en">
                <a:solidFill>
                  <a:srgbClr val="188038"/>
                </a:solidFill>
              </a:rPr>
              <a:t>prevailing_wage</a:t>
            </a:r>
            <a:endParaRPr>
              <a:solidFill>
                <a:srgbClr val="188038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rgbClr val="000000"/>
                </a:solidFill>
              </a:rPr>
              <a:t>Although outliers were visualized, no removal or transformation was applied within the notebook. This step was likely informative, not corrective.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300">
                <a:solidFill>
                  <a:srgbClr val="000000"/>
                </a:solidFill>
              </a:rPr>
              <a:t>🏷 3. Feature Engineering</a:t>
            </a:r>
            <a:endParaRPr b="1"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Char char="●"/>
            </a:pPr>
            <a:r>
              <a:rPr b="1" lang="en" sz="1300">
                <a:solidFill>
                  <a:srgbClr val="000000"/>
                </a:solidFill>
              </a:rPr>
              <a:t>Label encoding for target variable: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Char char="●"/>
            </a:pPr>
            <a:r>
              <a:rPr b="1" lang="en" sz="1300">
                <a:solidFill>
                  <a:srgbClr val="000000"/>
                </a:solidFill>
              </a:rPr>
              <a:t>One-Hot Encoding for categorical variables: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Char char="○"/>
            </a:pPr>
            <a:r>
              <a:rPr lang="en">
                <a:solidFill>
                  <a:srgbClr val="000000"/>
                </a:solidFill>
              </a:rPr>
              <a:t>This ensures all categorical features (e.g., region, education) are in numeric form suitable for modeling.</a:t>
            </a:r>
            <a:endParaRPr b="1" sz="1300">
              <a:solidFill>
                <a:srgbClr val="000000"/>
              </a:solidFill>
            </a:endParaRPr>
          </a:p>
        </p:txBody>
      </p:sp>
      <p:pic>
        <p:nvPicPr>
          <p:cNvPr id="243" name="Google Shape;243;g360513b52f5_0_156"/>
          <p:cNvPicPr preferRelativeResize="0"/>
          <p:nvPr/>
        </p:nvPicPr>
        <p:blipFill rotWithShape="1">
          <a:blip r:embed="rId3">
            <a:alphaModFix/>
          </a:blip>
          <a:srcRect b="38030" l="11761" r="12503" t="0"/>
          <a:stretch/>
        </p:blipFill>
        <p:spPr>
          <a:xfrm>
            <a:off x="6573650" y="1658450"/>
            <a:ext cx="2392474" cy="2462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60513b52f5_0_150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1800">
                <a:solidFill>
                  <a:srgbClr val="000000"/>
                </a:solidFill>
              </a:rPr>
              <a:t>Data Preprocessing - Summary of Data Preparation for Modeling (2/2)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49" name="Google Shape;249;g360513b52f5_0_150"/>
          <p:cNvSpPr txBox="1"/>
          <p:nvPr>
            <p:ph idx="1" type="body"/>
          </p:nvPr>
        </p:nvSpPr>
        <p:spPr>
          <a:xfrm>
            <a:off x="338775" y="709575"/>
            <a:ext cx="7246800" cy="4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300">
                <a:solidFill>
                  <a:srgbClr val="000000"/>
                </a:solidFill>
              </a:rPr>
              <a:t>✂️ 4. Feature/Target Split</a:t>
            </a:r>
            <a:endParaRPr b="1"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rgbClr val="000000"/>
                </a:solidFill>
              </a:rPr>
              <a:t>Defined: </a:t>
            </a:r>
            <a:r>
              <a:rPr lang="en" sz="1300">
                <a:solidFill>
                  <a:srgbClr val="188038"/>
                </a:solidFill>
              </a:rPr>
              <a:t>X</a:t>
            </a:r>
            <a:r>
              <a:rPr lang="en" sz="1300">
                <a:solidFill>
                  <a:srgbClr val="000000"/>
                </a:solidFill>
              </a:rPr>
              <a:t> = all features except </a:t>
            </a:r>
            <a:r>
              <a:rPr lang="en" sz="1300">
                <a:solidFill>
                  <a:srgbClr val="188038"/>
                </a:solidFill>
              </a:rPr>
              <a:t>case_status &amp; y</a:t>
            </a:r>
            <a:r>
              <a:rPr lang="en" sz="1300">
                <a:solidFill>
                  <a:srgbClr val="000000"/>
                </a:solidFill>
              </a:rPr>
              <a:t> = binary target (</a:t>
            </a:r>
            <a:r>
              <a:rPr lang="en" sz="1300">
                <a:solidFill>
                  <a:srgbClr val="188038"/>
                </a:solidFill>
              </a:rPr>
              <a:t>Certified</a:t>
            </a:r>
            <a:r>
              <a:rPr lang="en" sz="1300">
                <a:solidFill>
                  <a:srgbClr val="000000"/>
                </a:solidFill>
              </a:rPr>
              <a:t> = 1, </a:t>
            </a:r>
            <a:r>
              <a:rPr lang="en" sz="1300">
                <a:solidFill>
                  <a:srgbClr val="188038"/>
                </a:solidFill>
              </a:rPr>
              <a:t>Denied</a:t>
            </a:r>
            <a:r>
              <a:rPr lang="en" sz="1300">
                <a:solidFill>
                  <a:srgbClr val="000000"/>
                </a:solidFill>
              </a:rPr>
              <a:t> = 0)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300">
                <a:solidFill>
                  <a:srgbClr val="000000"/>
                </a:solidFill>
              </a:rPr>
              <a:t>🧪 5. Train-Validation-Test Split</a:t>
            </a:r>
            <a:endParaRPr b="1"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Char char="●"/>
            </a:pPr>
            <a:r>
              <a:rPr b="1" lang="en" sz="1300">
                <a:solidFill>
                  <a:srgbClr val="000000"/>
                </a:solidFill>
              </a:rPr>
              <a:t>70% training / 27% validation / 3% test</a:t>
            </a:r>
            <a:r>
              <a:rPr lang="en" sz="1300">
                <a:solidFill>
                  <a:srgbClr val="000000"/>
                </a:solidFill>
              </a:rPr>
              <a:t> using stratified sampling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300">
                <a:solidFill>
                  <a:srgbClr val="000000"/>
                </a:solidFill>
              </a:rPr>
              <a:t>🔄 6. Handling Class Imbalance</a:t>
            </a:r>
            <a:endParaRPr b="1"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Char char="●"/>
            </a:pPr>
            <a:r>
              <a:rPr b="1" lang="en" sz="1300">
                <a:solidFill>
                  <a:srgbClr val="000000"/>
                </a:solidFill>
              </a:rPr>
              <a:t>Oversampling and undersampling</a:t>
            </a:r>
            <a:r>
              <a:rPr lang="en" sz="1300">
                <a:solidFill>
                  <a:srgbClr val="000000"/>
                </a:solidFill>
              </a:rPr>
              <a:t> techniques were applied during modeling stages 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300">
                <a:solidFill>
                  <a:srgbClr val="000000"/>
                </a:solidFill>
              </a:rPr>
              <a:t>✅ Key Takeaways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rgbClr val="000000"/>
                </a:solidFill>
              </a:rPr>
              <a:t>Cleaned and validated the dataset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rgbClr val="000000"/>
                </a:solidFill>
              </a:rPr>
              <a:t>Engineered features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rgbClr val="000000"/>
                </a:solidFill>
              </a:rPr>
              <a:t>Converted categorical data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rgbClr val="000000"/>
                </a:solidFill>
              </a:rPr>
              <a:t>Split the data effectively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rgbClr val="000000"/>
                </a:solidFill>
              </a:rPr>
              <a:t>Prepared for class imbalance</a:t>
            </a:r>
            <a:endParaRPr b="1" sz="1300">
              <a:solidFill>
                <a:srgbClr val="000000"/>
              </a:solidFill>
            </a:endParaRPr>
          </a:p>
        </p:txBody>
      </p:sp>
      <p:pic>
        <p:nvPicPr>
          <p:cNvPr id="250" name="Google Shape;250;g360513b52f5_0_150"/>
          <p:cNvPicPr preferRelativeResize="0"/>
          <p:nvPr/>
        </p:nvPicPr>
        <p:blipFill rotWithShape="1">
          <a:blip r:embed="rId3">
            <a:alphaModFix/>
          </a:blip>
          <a:srcRect b="43172" l="13492" r="12777" t="0"/>
          <a:stretch/>
        </p:blipFill>
        <p:spPr>
          <a:xfrm>
            <a:off x="6868075" y="2990925"/>
            <a:ext cx="2072476" cy="195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 txBox="1"/>
          <p:nvPr>
            <p:ph type="title"/>
          </p:nvPr>
        </p:nvSpPr>
        <p:spPr>
          <a:xfrm>
            <a:off x="202550" y="136873"/>
            <a:ext cx="85206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Executive Summary: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EasyVisa ML Predictive Modeling Project (1/6)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0" name="Google Shape;70;p3"/>
          <p:cNvSpPr txBox="1"/>
          <p:nvPr>
            <p:ph idx="1" type="body"/>
          </p:nvPr>
        </p:nvSpPr>
        <p:spPr>
          <a:xfrm>
            <a:off x="202550" y="1090575"/>
            <a:ext cx="6204900" cy="3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🧩 Project Objective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lang="en" sz="1400">
                <a:solidFill>
                  <a:srgbClr val="000000"/>
                </a:solidFill>
              </a:rPr>
              <a:t>The objective of this project was to develop a machine learning model that predicts the outcome of U.S. visa applications—</a:t>
            </a:r>
            <a:r>
              <a:rPr b="1" lang="en" sz="1400">
                <a:solidFill>
                  <a:srgbClr val="000000"/>
                </a:solidFill>
              </a:rPr>
              <a:t>Certified</a:t>
            </a:r>
            <a:r>
              <a:rPr lang="en" sz="1400">
                <a:solidFill>
                  <a:srgbClr val="000000"/>
                </a:solidFill>
              </a:rPr>
              <a:t> or </a:t>
            </a:r>
            <a:r>
              <a:rPr b="1" lang="en" sz="1400">
                <a:solidFill>
                  <a:srgbClr val="000000"/>
                </a:solidFill>
              </a:rPr>
              <a:t>Denied</a:t>
            </a:r>
            <a:r>
              <a:rPr lang="en" sz="1400">
                <a:solidFill>
                  <a:srgbClr val="000000"/>
                </a:solidFill>
              </a:rPr>
              <a:t>—using applicant and job-related data. The goal is to help EasyVisa - a visa services provider - prioritize strong applications, guide clients more effectively, and improve operational efficiency.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📊 Data Overview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Data Source:</a:t>
            </a:r>
            <a:r>
              <a:rPr lang="en" sz="1400">
                <a:solidFill>
                  <a:srgbClr val="000000"/>
                </a:solidFill>
              </a:rPr>
              <a:t> EasyVisa internal records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Dataset Size:</a:t>
            </a:r>
            <a:r>
              <a:rPr lang="en" sz="1400">
                <a:solidFill>
                  <a:srgbClr val="000000"/>
                </a:solidFill>
              </a:rPr>
              <a:t> 25,480 visa applications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Target Variable: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>
                <a:solidFill>
                  <a:srgbClr val="188038"/>
                </a:solidFill>
              </a:rPr>
              <a:t>case_status</a:t>
            </a:r>
            <a:r>
              <a:rPr lang="en" sz="1400">
                <a:solidFill>
                  <a:srgbClr val="000000"/>
                </a:solidFill>
              </a:rPr>
              <a:t> (Certified or Denied)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Key Features:</a:t>
            </a:r>
            <a:r>
              <a:rPr lang="en" sz="1400">
                <a:solidFill>
                  <a:srgbClr val="000000"/>
                </a:solidFill>
              </a:rPr>
              <a:t> Education level, job experience, region of employment, wage, full-time status, employer size, continent of origin. 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71" name="Google Shape;71;p3"/>
          <p:cNvPicPr preferRelativeResize="0"/>
          <p:nvPr/>
        </p:nvPicPr>
        <p:blipFill rotWithShape="1">
          <a:blip r:embed="rId3">
            <a:alphaModFix/>
          </a:blip>
          <a:srcRect b="11159" l="41149" r="40087" t="13186"/>
          <a:stretch/>
        </p:blipFill>
        <p:spPr>
          <a:xfrm>
            <a:off x="6837850" y="754625"/>
            <a:ext cx="1885299" cy="427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ad9c9817d_0_413"/>
          <p:cNvSpPr txBox="1"/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Model Building - Original Data (1/3)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6" name="Google Shape;256;g35ad9c9817d_0_413"/>
          <p:cNvSpPr txBox="1"/>
          <p:nvPr>
            <p:ph idx="1" type="body"/>
          </p:nvPr>
        </p:nvSpPr>
        <p:spPr>
          <a:xfrm>
            <a:off x="202550" y="785775"/>
            <a:ext cx="4587000" cy="4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lang="en" sz="1300">
                <a:solidFill>
                  <a:srgbClr val="000000"/>
                </a:solidFill>
              </a:rPr>
              <a:t>Following is the summary of model building, training, and evaluating multiple models using original data </a:t>
            </a:r>
            <a:r>
              <a:rPr b="1" lang="en" sz="1300">
                <a:solidFill>
                  <a:srgbClr val="000000"/>
                </a:solidFill>
              </a:rPr>
              <a:t>without any resampling (i.e., using the imbalanced original dataset)</a:t>
            </a:r>
            <a:r>
              <a:rPr lang="en" sz="1300">
                <a:solidFill>
                  <a:srgbClr val="000000"/>
                </a:solidFill>
              </a:rPr>
              <a:t>.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300">
                <a:solidFill>
                  <a:srgbClr val="000000"/>
                </a:solidFill>
              </a:rPr>
              <a:t>🧠 Models Built</a:t>
            </a:r>
            <a:endParaRPr b="1"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AutoNum type="arabicPeriod"/>
            </a:pPr>
            <a:r>
              <a:rPr b="1" lang="en" sz="1300">
                <a:solidFill>
                  <a:srgbClr val="000000"/>
                </a:solidFill>
              </a:rPr>
              <a:t>Bagging Classifier</a:t>
            </a:r>
            <a:endParaRPr b="1"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AutoNum type="arabicPeriod"/>
            </a:pPr>
            <a:r>
              <a:rPr b="1" lang="en" sz="1300">
                <a:solidFill>
                  <a:srgbClr val="000000"/>
                </a:solidFill>
              </a:rPr>
              <a:t>Random Forest</a:t>
            </a:r>
            <a:endParaRPr b="1"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AutoNum type="arabicPeriod"/>
            </a:pPr>
            <a:r>
              <a:rPr b="1" lang="en" sz="1300">
                <a:solidFill>
                  <a:srgbClr val="000000"/>
                </a:solidFill>
              </a:rPr>
              <a:t>Gradient Boosting (GBM)</a:t>
            </a:r>
            <a:endParaRPr b="1"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AutoNum type="arabicPeriod"/>
            </a:pPr>
            <a:r>
              <a:rPr b="1" lang="en" sz="1300">
                <a:solidFill>
                  <a:srgbClr val="000000"/>
                </a:solidFill>
              </a:rPr>
              <a:t>AdaBoost</a:t>
            </a:r>
            <a:endParaRPr b="1"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AutoNum type="arabicPeriod"/>
            </a:pPr>
            <a:r>
              <a:rPr b="1" lang="en" sz="1300">
                <a:solidFill>
                  <a:srgbClr val="000000"/>
                </a:solidFill>
              </a:rPr>
              <a:t>Decision Tree</a:t>
            </a:r>
            <a:endParaRPr b="1"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300">
                <a:solidFill>
                  <a:srgbClr val="000000"/>
                </a:solidFill>
              </a:rPr>
              <a:t>⚙️ Approach</a:t>
            </a:r>
            <a:endParaRPr b="1"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</a:rPr>
              <a:t>Models were evaluated using </a:t>
            </a:r>
            <a:r>
              <a:rPr b="1" lang="en" sz="1300">
                <a:solidFill>
                  <a:srgbClr val="000000"/>
                </a:solidFill>
              </a:rPr>
              <a:t>5-fold Stratified Cross-Validation</a:t>
            </a:r>
            <a:r>
              <a:rPr lang="en" sz="1300">
                <a:solidFill>
                  <a:srgbClr val="000000"/>
                </a:solidFill>
              </a:rPr>
              <a:t> on the training set.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rgbClr val="000000"/>
                </a:solidFill>
              </a:rPr>
              <a:t>Evaluation metrics used and their values are shown in the table</a:t>
            </a:r>
            <a:endParaRPr sz="1300">
              <a:solidFill>
                <a:schemeClr val="dk1"/>
              </a:solidFill>
            </a:endParaRPr>
          </a:p>
        </p:txBody>
      </p:sp>
      <p:graphicFrame>
        <p:nvGraphicFramePr>
          <p:cNvPr id="257" name="Google Shape;257;g35ad9c9817d_0_413"/>
          <p:cNvGraphicFramePr/>
          <p:nvPr/>
        </p:nvGraphicFramePr>
        <p:xfrm>
          <a:off x="4943700" y="1339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{89FFC056-BBED-4496-A378-7426527E0209}</a:tableStyleId>
              </a:tblPr>
              <a:tblGrid>
                <a:gridCol w="1024975"/>
                <a:gridCol w="829700"/>
                <a:gridCol w="675725"/>
                <a:gridCol w="707550"/>
                <a:gridCol w="8213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Model</a:t>
                      </a:r>
                      <a:endParaRPr b="1" sz="8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Accuracy</a:t>
                      </a:r>
                      <a:endParaRPr b="1" sz="8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Precision</a:t>
                      </a:r>
                      <a:endParaRPr b="1" sz="8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Recall</a:t>
                      </a:r>
                      <a:endParaRPr b="1" sz="8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F1 Score</a:t>
                      </a:r>
                      <a:endParaRPr b="1" sz="8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Bagging</a:t>
                      </a:r>
                      <a:endParaRPr b="1" sz="8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0.6911</a:t>
                      </a:r>
                      <a:endParaRPr sz="8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0.7714</a:t>
                      </a:r>
                      <a:endParaRPr sz="8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0.7638</a:t>
                      </a:r>
                      <a:endParaRPr sz="8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0.7676</a:t>
                      </a:r>
                      <a:endParaRPr sz="8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Random Forest</a:t>
                      </a:r>
                      <a:endParaRPr b="1" sz="8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0.7184</a:t>
                      </a:r>
                      <a:endParaRPr sz="8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0.7679</a:t>
                      </a:r>
                      <a:endParaRPr sz="8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0.8289</a:t>
                      </a:r>
                      <a:endParaRPr sz="8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0.7972</a:t>
                      </a:r>
                      <a:endParaRPr sz="8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Gradient Boosting</a:t>
                      </a:r>
                      <a:endParaRPr b="1" sz="8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0.7428</a:t>
                      </a:r>
                      <a:endParaRPr sz="8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0.7711</a:t>
                      </a:r>
                      <a:endParaRPr sz="8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0.8746</a:t>
                      </a:r>
                      <a:endParaRPr sz="8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0.8196</a:t>
                      </a:r>
                      <a:endParaRPr sz="8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AdaBoost</a:t>
                      </a:r>
                      <a:endParaRPr b="1" sz="8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0.7325</a:t>
                      </a:r>
                      <a:endParaRPr sz="8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0.7568</a:t>
                      </a:r>
                      <a:endParaRPr sz="8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0.8833</a:t>
                      </a:r>
                      <a:endParaRPr sz="8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0.8152</a:t>
                      </a:r>
                      <a:endParaRPr sz="8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Decision Tree</a:t>
                      </a:r>
                      <a:endParaRPr b="1" sz="8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0.6659</a:t>
                      </a:r>
                      <a:endParaRPr sz="8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0.7542</a:t>
                      </a:r>
                      <a:endParaRPr sz="8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0.7414</a:t>
                      </a:r>
                      <a:endParaRPr sz="8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0.7477</a:t>
                      </a:r>
                      <a:endParaRPr sz="8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60513b52f5_0_163"/>
          <p:cNvSpPr txBox="1"/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Model Building - Original Data (2/3)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3" name="Google Shape;263;g360513b52f5_0_163"/>
          <p:cNvSpPr txBox="1"/>
          <p:nvPr>
            <p:ph idx="1" type="body"/>
          </p:nvPr>
        </p:nvSpPr>
        <p:spPr>
          <a:xfrm>
            <a:off x="202550" y="785775"/>
            <a:ext cx="8629800" cy="3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300">
                <a:solidFill>
                  <a:srgbClr val="000000"/>
                </a:solidFill>
              </a:rPr>
              <a:t>📊 Evaluation Metrics Used</a:t>
            </a:r>
            <a:endParaRPr b="1"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</a:rPr>
              <a:t>Training Phase:</a:t>
            </a:r>
            <a:r>
              <a:rPr lang="en" sz="1300">
                <a:solidFill>
                  <a:srgbClr val="000000"/>
                </a:solidFill>
              </a:rPr>
              <a:t> Cross-validated scores (likely accuracy or custom scorer)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</a:rPr>
              <a:t>Validation Phase:</a:t>
            </a:r>
            <a:r>
              <a:rPr lang="en" sz="1300">
                <a:solidFill>
                  <a:srgbClr val="000000"/>
                </a:solidFill>
              </a:rPr>
              <a:t> </a:t>
            </a:r>
            <a:r>
              <a:rPr b="1" lang="en" sz="1300">
                <a:solidFill>
                  <a:srgbClr val="000000"/>
                </a:solidFill>
              </a:rPr>
              <a:t>Recall Score</a:t>
            </a:r>
            <a:r>
              <a:rPr lang="en" sz="1300">
                <a:solidFill>
                  <a:srgbClr val="000000"/>
                </a:solidFill>
              </a:rPr>
              <a:t> was used to evaluate final trained models on the validation set.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300">
                <a:solidFill>
                  <a:srgbClr val="000000"/>
                </a:solidFill>
              </a:rPr>
              <a:t>📌 Comments on Performance</a:t>
            </a:r>
            <a:endParaRPr b="1"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</a:rPr>
              <a:t>The models were trained on </a:t>
            </a:r>
            <a:r>
              <a:rPr b="1" lang="en" sz="1300">
                <a:solidFill>
                  <a:srgbClr val="000000"/>
                </a:solidFill>
              </a:rPr>
              <a:t>imbalanced data</a:t>
            </a:r>
            <a:r>
              <a:rPr lang="en" sz="1300">
                <a:solidFill>
                  <a:srgbClr val="000000"/>
                </a:solidFill>
              </a:rPr>
              <a:t>, where the number of certified cases significantly outweighs denied ones.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</a:rPr>
              <a:t>Using </a:t>
            </a:r>
            <a:r>
              <a:rPr b="1" lang="en" sz="1300">
                <a:solidFill>
                  <a:srgbClr val="000000"/>
                </a:solidFill>
              </a:rPr>
              <a:t>recall as the primary metric</a:t>
            </a:r>
            <a:r>
              <a:rPr lang="en" sz="1300">
                <a:solidFill>
                  <a:srgbClr val="000000"/>
                </a:solidFill>
              </a:rPr>
              <a:t> helps focus on minimizing false negatives (i.e., increasing true positives for certified cases).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</a:rPr>
              <a:t>However, </a:t>
            </a:r>
            <a:r>
              <a:rPr b="1" lang="en" sz="1300">
                <a:solidFill>
                  <a:srgbClr val="000000"/>
                </a:solidFill>
              </a:rPr>
              <a:t>imbalanced data likely leads to biased models</a:t>
            </a:r>
            <a:r>
              <a:rPr lang="en" sz="1300">
                <a:solidFill>
                  <a:srgbClr val="000000"/>
                </a:solidFill>
              </a:rPr>
              <a:t>, favoring the majority class. This would hurt precision and F1, even if recall is decent.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300">
                <a:solidFill>
                  <a:srgbClr val="000000"/>
                </a:solidFill>
              </a:rPr>
              <a:t>📝 Recommendation</a:t>
            </a:r>
            <a:endParaRPr b="1"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500"/>
              <a:buNone/>
            </a:pPr>
            <a:r>
              <a:rPr lang="en" sz="1300">
                <a:solidFill>
                  <a:srgbClr val="000000"/>
                </a:solidFill>
              </a:rPr>
              <a:t>While recall is valuable, this analysis alone is </a:t>
            </a:r>
            <a:r>
              <a:rPr b="1" lang="en" sz="1300">
                <a:solidFill>
                  <a:srgbClr val="000000"/>
                </a:solidFill>
              </a:rPr>
              <a:t>not sufficient to pick a final model</a:t>
            </a:r>
            <a:r>
              <a:rPr lang="en" sz="1300">
                <a:solidFill>
                  <a:srgbClr val="000000"/>
                </a:solidFill>
              </a:rPr>
              <a:t> due to class imbalance. The models from this section should be compared to those trained on </a:t>
            </a:r>
            <a:r>
              <a:rPr b="1" lang="en" sz="1300">
                <a:solidFill>
                  <a:srgbClr val="000000"/>
                </a:solidFill>
              </a:rPr>
              <a:t>resampled data</a:t>
            </a:r>
            <a:r>
              <a:rPr lang="en" sz="1300">
                <a:solidFill>
                  <a:srgbClr val="000000"/>
                </a:solidFill>
              </a:rPr>
              <a:t>, which likely provide better-balanced performance across all metrics.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0513b52f5_0_495"/>
          <p:cNvSpPr txBox="1"/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Model Building - Original Data (3/3)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9" name="Google Shape;269;g360513b52f5_0_495"/>
          <p:cNvSpPr txBox="1"/>
          <p:nvPr>
            <p:ph idx="1" type="body"/>
          </p:nvPr>
        </p:nvSpPr>
        <p:spPr>
          <a:xfrm>
            <a:off x="202550" y="785775"/>
            <a:ext cx="4607700" cy="3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100">
                <a:solidFill>
                  <a:srgbClr val="000000"/>
                </a:solidFill>
              </a:rPr>
              <a:t>📊 Insights: Cross-Validation Score Comparison (Boxplot)</a:t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en" sz="1100">
                <a:solidFill>
                  <a:srgbClr val="000000"/>
                </a:solidFill>
              </a:rPr>
              <a:t>This boxplot compares cross-validation (CV) scores for different models: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b="1" lang="en" sz="1100">
                <a:solidFill>
                  <a:srgbClr val="000000"/>
                </a:solidFill>
              </a:rPr>
              <a:t>🔝 Top Performers:</a:t>
            </a:r>
            <a:endParaRPr b="1"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</a:rPr>
              <a:t>AdaBoost</a:t>
            </a:r>
            <a:r>
              <a:rPr lang="en" sz="1100">
                <a:solidFill>
                  <a:srgbClr val="000000"/>
                </a:solidFill>
              </a:rPr>
              <a:t> has the </a:t>
            </a:r>
            <a:r>
              <a:rPr b="1" lang="en" sz="1100">
                <a:solidFill>
                  <a:srgbClr val="000000"/>
                </a:solidFill>
              </a:rPr>
              <a:t>highest median CV score</a:t>
            </a:r>
            <a:r>
              <a:rPr lang="en" sz="1100">
                <a:solidFill>
                  <a:srgbClr val="000000"/>
                </a:solidFill>
              </a:rPr>
              <a:t> (~0.89) and </a:t>
            </a:r>
            <a:r>
              <a:rPr b="1" lang="en" sz="1100">
                <a:solidFill>
                  <a:srgbClr val="000000"/>
                </a:solidFill>
              </a:rPr>
              <a:t>tight variance</a:t>
            </a:r>
            <a:r>
              <a:rPr lang="en" sz="1100">
                <a:solidFill>
                  <a:srgbClr val="000000"/>
                </a:solidFill>
              </a:rPr>
              <a:t>, making it highly reliable.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</a:rPr>
              <a:t>Gradient Boosting (GBM)</a:t>
            </a:r>
            <a:r>
              <a:rPr lang="en" sz="1100">
                <a:solidFill>
                  <a:srgbClr val="000000"/>
                </a:solidFill>
              </a:rPr>
              <a:t> and </a:t>
            </a:r>
            <a:r>
              <a:rPr b="1" lang="en" sz="1100">
                <a:solidFill>
                  <a:srgbClr val="000000"/>
                </a:solidFill>
              </a:rPr>
              <a:t>XGBoost</a:t>
            </a:r>
            <a:r>
              <a:rPr lang="en" sz="1100">
                <a:solidFill>
                  <a:srgbClr val="000000"/>
                </a:solidFill>
              </a:rPr>
              <a:t> also perform strongly, with medians around </a:t>
            </a:r>
            <a:r>
              <a:rPr b="1" lang="en" sz="1100">
                <a:solidFill>
                  <a:srgbClr val="000000"/>
                </a:solidFill>
              </a:rPr>
              <a:t>0.87–0.88</a:t>
            </a:r>
            <a:r>
              <a:rPr lang="en" sz="1100">
                <a:solidFill>
                  <a:srgbClr val="000000"/>
                </a:solidFill>
              </a:rPr>
              <a:t>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b="1" lang="en" sz="1100">
                <a:solidFill>
                  <a:srgbClr val="000000"/>
                </a:solidFill>
              </a:rPr>
              <a:t>⚖️ Mid-Tier Models:</a:t>
            </a:r>
            <a:endParaRPr b="1"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</a:rPr>
              <a:t>Random Forest</a:t>
            </a:r>
            <a:r>
              <a:rPr lang="en" sz="1100">
                <a:solidFill>
                  <a:srgbClr val="000000"/>
                </a:solidFill>
              </a:rPr>
              <a:t> shows decent performance (~0.84) but with slightly higher spread.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</a:rPr>
              <a:t>Bagging</a:t>
            </a:r>
            <a:r>
              <a:rPr lang="en" sz="1100">
                <a:solidFill>
                  <a:srgbClr val="000000"/>
                </a:solidFill>
              </a:rPr>
              <a:t> is lower (~0.77) and less consistent.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b="1" lang="en" sz="1100">
                <a:solidFill>
                  <a:srgbClr val="000000"/>
                </a:solidFill>
              </a:rPr>
              <a:t>⚠️ Lowest Performer:</a:t>
            </a:r>
            <a:endParaRPr b="1"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</a:rPr>
              <a:t>Decision Tree (dtree)</a:t>
            </a:r>
            <a:r>
              <a:rPr lang="en" sz="1100">
                <a:solidFill>
                  <a:srgbClr val="000000"/>
                </a:solidFill>
              </a:rPr>
              <a:t> has the </a:t>
            </a:r>
            <a:r>
              <a:rPr b="1" lang="en" sz="1100">
                <a:solidFill>
                  <a:srgbClr val="000000"/>
                </a:solidFill>
              </a:rPr>
              <a:t>lowest CV scores (~0.73)</a:t>
            </a:r>
            <a:r>
              <a:rPr lang="en" sz="1100">
                <a:solidFill>
                  <a:srgbClr val="000000"/>
                </a:solidFill>
              </a:rPr>
              <a:t> and </a:t>
            </a:r>
            <a:r>
              <a:rPr b="1" lang="en" sz="1100">
                <a:solidFill>
                  <a:srgbClr val="000000"/>
                </a:solidFill>
              </a:rPr>
              <a:t>high variance</a:t>
            </a:r>
            <a:r>
              <a:rPr lang="en" sz="1100">
                <a:solidFill>
                  <a:srgbClr val="000000"/>
                </a:solidFill>
              </a:rPr>
              <a:t>, indicating poor and unstable performance.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b="1" lang="en" sz="1100">
                <a:solidFill>
                  <a:srgbClr val="000000"/>
                </a:solidFill>
              </a:rPr>
              <a:t>📌 Conclusion:</a:t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b="1" lang="en" sz="1100">
                <a:solidFill>
                  <a:srgbClr val="000000"/>
                </a:solidFill>
              </a:rPr>
              <a:t>AdaBoost, GBM, and XGBoost</a:t>
            </a:r>
            <a:r>
              <a:rPr lang="en" sz="1100">
                <a:solidFill>
                  <a:srgbClr val="000000"/>
                </a:solidFill>
              </a:rPr>
              <a:t> are the most promising models based on CV performance. Decision Tree and Bagging models underperform in both accuracy and consistency.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None/>
            </a:pPr>
            <a:r>
              <a:t/>
            </a:r>
            <a:endParaRPr b="1" sz="1100">
              <a:solidFill>
                <a:srgbClr val="000000"/>
              </a:solidFill>
            </a:endParaRPr>
          </a:p>
        </p:txBody>
      </p:sp>
      <p:pic>
        <p:nvPicPr>
          <p:cNvPr id="270" name="Google Shape;270;g360513b52f5_0_4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9900" y="1319175"/>
            <a:ext cx="4333475" cy="29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60513b52f5_0_170"/>
          <p:cNvSpPr txBox="1"/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Model Building - Oversampled Data (1/3)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6" name="Google Shape;276;g360513b52f5_0_170"/>
          <p:cNvSpPr txBox="1"/>
          <p:nvPr>
            <p:ph idx="1" type="body"/>
          </p:nvPr>
        </p:nvSpPr>
        <p:spPr>
          <a:xfrm>
            <a:off x="202550" y="861975"/>
            <a:ext cx="8629800" cy="3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lang="en" sz="1400">
                <a:solidFill>
                  <a:srgbClr val="000000"/>
                </a:solidFill>
              </a:rPr>
              <a:t>Focus was on improving model performance by addressing the </a:t>
            </a:r>
            <a:r>
              <a:rPr b="1" lang="en" sz="1400">
                <a:solidFill>
                  <a:srgbClr val="000000"/>
                </a:solidFill>
              </a:rPr>
              <a:t>class imbalance problem</a:t>
            </a:r>
            <a:r>
              <a:rPr lang="en" sz="1400">
                <a:solidFill>
                  <a:srgbClr val="000000"/>
                </a:solidFill>
              </a:rPr>
              <a:t> in the original dataset.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🔁 Oversampling Method Used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SMOTE (Synthetic Minority Oversampling Technique)</a:t>
            </a:r>
            <a:r>
              <a:rPr lang="en" sz="1400">
                <a:solidFill>
                  <a:srgbClr val="000000"/>
                </a:solidFill>
              </a:rPr>
              <a:t> was used.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SMOTE synthetically generates new samples for the </a:t>
            </a:r>
            <a:r>
              <a:rPr b="1" lang="en" sz="1400">
                <a:solidFill>
                  <a:srgbClr val="000000"/>
                </a:solidFill>
              </a:rPr>
              <a:t>minority class (Denied cases)</a:t>
            </a:r>
            <a:r>
              <a:rPr lang="en" sz="1400">
                <a:solidFill>
                  <a:srgbClr val="000000"/>
                </a:solidFill>
              </a:rPr>
              <a:t> to balance the dataset.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Result: An equal number of Certified (1) and Denied (0) cases in the oversampled training set.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🧠 Models Built with Oversampled Data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eriod"/>
            </a:pPr>
            <a:r>
              <a:rPr b="1" lang="en" sz="1400">
                <a:solidFill>
                  <a:srgbClr val="000000"/>
                </a:solidFill>
              </a:rPr>
              <a:t>Bagging Classifier - Ensemble (Bagged trees)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eriod"/>
            </a:pPr>
            <a:r>
              <a:rPr b="1" lang="en" sz="1400">
                <a:solidFill>
                  <a:srgbClr val="000000"/>
                </a:solidFill>
              </a:rPr>
              <a:t>Random Forest - Ensemble (Random trees)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eriod"/>
            </a:pPr>
            <a:r>
              <a:rPr b="1" lang="en" sz="1400">
                <a:solidFill>
                  <a:srgbClr val="000000"/>
                </a:solidFill>
              </a:rPr>
              <a:t>Gradient Boosting (GBM) - Gradient Boosting Machine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eriod"/>
            </a:pPr>
            <a:r>
              <a:rPr b="1" lang="en" sz="1400">
                <a:solidFill>
                  <a:srgbClr val="000000"/>
                </a:solidFill>
              </a:rPr>
              <a:t>AdaBoost - Boosting ensemble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eriod"/>
            </a:pPr>
            <a:r>
              <a:rPr b="1" lang="en" sz="1400">
                <a:solidFill>
                  <a:srgbClr val="000000"/>
                </a:solidFill>
              </a:rPr>
              <a:t>XGBoost - Extreme Gradient Boosting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eriod"/>
            </a:pPr>
            <a:r>
              <a:rPr b="1" lang="en" sz="1400">
                <a:solidFill>
                  <a:srgbClr val="000000"/>
                </a:solidFill>
              </a:rPr>
              <a:t>Decision Tree - Base classifier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60513b52f5_0_176"/>
          <p:cNvSpPr txBox="1"/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Model Building - Oversampled Data (2/3)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2" name="Google Shape;282;g360513b52f5_0_176"/>
          <p:cNvSpPr txBox="1"/>
          <p:nvPr>
            <p:ph idx="1" type="body"/>
          </p:nvPr>
        </p:nvSpPr>
        <p:spPr>
          <a:xfrm>
            <a:off x="202550" y="861975"/>
            <a:ext cx="8629800" cy="3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200">
                <a:solidFill>
                  <a:srgbClr val="000000"/>
                </a:solidFill>
              </a:rPr>
              <a:t>📊 Evaluation Metrics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</a:rPr>
              <a:t>Cross-Validation Phase (on training set):</a:t>
            </a:r>
            <a:r>
              <a:rPr lang="en" sz="1200">
                <a:solidFill>
                  <a:srgbClr val="000000"/>
                </a:solidFill>
              </a:rPr>
              <a:t> Used a custom scorer (F1 or Recall).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</a:rPr>
              <a:t>Validation Phase (on hold-out set):</a:t>
            </a:r>
            <a:r>
              <a:rPr lang="en" sz="1200">
                <a:solidFill>
                  <a:srgbClr val="000000"/>
                </a:solidFill>
              </a:rPr>
              <a:t> Explicitly used </a:t>
            </a:r>
            <a:r>
              <a:rPr b="1" lang="en" sz="1200">
                <a:solidFill>
                  <a:srgbClr val="000000"/>
                </a:solidFill>
              </a:rPr>
              <a:t>Recall Score</a:t>
            </a:r>
            <a:r>
              <a:rPr lang="en" sz="1200">
                <a:solidFill>
                  <a:srgbClr val="000000"/>
                </a:solidFill>
              </a:rPr>
              <a:t> for evaluation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200">
                <a:solidFill>
                  <a:srgbClr val="000000"/>
                </a:solidFill>
              </a:rPr>
              <a:t>✅ Model Performance (Qualitative Overview)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</a:rPr>
              <a:t>Each model was evaluated using </a:t>
            </a:r>
            <a:r>
              <a:rPr b="1" lang="en" sz="1200">
                <a:solidFill>
                  <a:srgbClr val="000000"/>
                </a:solidFill>
              </a:rPr>
              <a:t>Stratified K-Fold cross-validation</a:t>
            </a:r>
            <a:r>
              <a:rPr lang="en" sz="1200">
                <a:solidFill>
                  <a:srgbClr val="000000"/>
                </a:solidFill>
              </a:rPr>
              <a:t> on the balanced data.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</a:rPr>
              <a:t>On the </a:t>
            </a:r>
            <a:r>
              <a:rPr b="1" lang="en" sz="1200">
                <a:solidFill>
                  <a:srgbClr val="000000"/>
                </a:solidFill>
              </a:rPr>
              <a:t>validation set</a:t>
            </a:r>
            <a:r>
              <a:rPr lang="en" sz="1200">
                <a:solidFill>
                  <a:srgbClr val="000000"/>
                </a:solidFill>
              </a:rPr>
              <a:t>, recall scores were printed (not accuracy or precision).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</a:rPr>
              <a:t>This helps assess each model’s ability to </a:t>
            </a:r>
            <a:r>
              <a:rPr b="1" lang="en" sz="1200">
                <a:solidFill>
                  <a:srgbClr val="000000"/>
                </a:solidFill>
              </a:rPr>
              <a:t>identify certified (positive class) cases</a:t>
            </a:r>
            <a:r>
              <a:rPr lang="en" sz="1200">
                <a:solidFill>
                  <a:srgbClr val="000000"/>
                </a:solidFill>
              </a:rPr>
              <a:t>, which was underrepresented in the original data.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200">
                <a:solidFill>
                  <a:srgbClr val="000000"/>
                </a:solidFill>
              </a:rPr>
              <a:t>📌 Performance Commentary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</a:rPr>
              <a:t>Oversampling with SMOTE greatly improves recall</a:t>
            </a:r>
            <a:r>
              <a:rPr lang="en" sz="1200">
                <a:solidFill>
                  <a:srgbClr val="000000"/>
                </a:solidFill>
              </a:rPr>
              <a:t> compared to training on imbalanced data.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</a:rPr>
              <a:t>XGBoost and Gradient Boosting</a:t>
            </a:r>
            <a:r>
              <a:rPr lang="en" sz="1200">
                <a:solidFill>
                  <a:srgbClr val="000000"/>
                </a:solidFill>
              </a:rPr>
              <a:t> typically perform best in such cases due to their robustness to noise and ability to learn complex patterns.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</a:rPr>
              <a:t>While recall improves, it's important to </a:t>
            </a:r>
            <a:r>
              <a:rPr b="1" lang="en" sz="1200">
                <a:solidFill>
                  <a:srgbClr val="000000"/>
                </a:solidFill>
              </a:rPr>
              <a:t>evaluate F1-score and precision</a:t>
            </a:r>
            <a:r>
              <a:rPr lang="en" sz="1200">
                <a:solidFill>
                  <a:srgbClr val="000000"/>
                </a:solidFill>
              </a:rPr>
              <a:t> too, as high recall might come at the cost of more false positives.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60513b52f5_0_181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000">
                <a:solidFill>
                  <a:srgbClr val="000000"/>
                </a:solidFill>
              </a:rPr>
              <a:t>Model Building - Oversampled Data: Models Comparison (3/3)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288" name="Google Shape;288;g360513b52f5_0_181"/>
          <p:cNvSpPr txBox="1"/>
          <p:nvPr>
            <p:ph idx="1" type="body"/>
          </p:nvPr>
        </p:nvSpPr>
        <p:spPr>
          <a:xfrm>
            <a:off x="126350" y="633375"/>
            <a:ext cx="4462500" cy="4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200">
                <a:solidFill>
                  <a:srgbClr val="000000"/>
                </a:solidFill>
              </a:rPr>
              <a:t>📊 Visual Insights (Boxplot Summary):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</a:rPr>
              <a:t>XGBoost and GBM</a:t>
            </a:r>
            <a:r>
              <a:rPr lang="en" sz="1200">
                <a:solidFill>
                  <a:srgbClr val="000000"/>
                </a:solidFill>
              </a:rPr>
              <a:t> demonstrate the </a:t>
            </a:r>
            <a:r>
              <a:rPr b="1" lang="en" sz="1200">
                <a:solidFill>
                  <a:srgbClr val="000000"/>
                </a:solidFill>
              </a:rPr>
              <a:t>highest median and upper recall scores</a:t>
            </a:r>
            <a:r>
              <a:rPr lang="en" sz="1200">
                <a:solidFill>
                  <a:srgbClr val="000000"/>
                </a:solidFill>
              </a:rPr>
              <a:t>, with </a:t>
            </a:r>
            <a:r>
              <a:rPr b="1" lang="en" sz="1200">
                <a:solidFill>
                  <a:srgbClr val="000000"/>
                </a:solidFill>
              </a:rPr>
              <a:t>low variance</a:t>
            </a:r>
            <a:r>
              <a:rPr lang="en" sz="1200">
                <a:solidFill>
                  <a:srgbClr val="000000"/>
                </a:solidFill>
              </a:rPr>
              <a:t>, making them consistently strong performers.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</a:rPr>
              <a:t>Random Forest and AdaBoost</a:t>
            </a:r>
            <a:r>
              <a:rPr lang="en" sz="1200">
                <a:solidFill>
                  <a:srgbClr val="000000"/>
                </a:solidFill>
              </a:rPr>
              <a:t> also perform well, slightly below XGBoost.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</a:rPr>
              <a:t>Bagging and Decision Tree</a:t>
            </a:r>
            <a:r>
              <a:rPr lang="en" sz="1200">
                <a:solidFill>
                  <a:srgbClr val="000000"/>
                </a:solidFill>
              </a:rPr>
              <a:t> are the weakest performers, with lower and more spread-out recall values.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200">
                <a:solidFill>
                  <a:srgbClr val="000000"/>
                </a:solidFill>
              </a:rPr>
              <a:t>📝 Conclusion: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</a:rPr>
              <a:t>XGBoost</a:t>
            </a:r>
            <a:r>
              <a:rPr lang="en" sz="1200">
                <a:solidFill>
                  <a:srgbClr val="000000"/>
                </a:solidFill>
              </a:rPr>
              <a:t> and </a:t>
            </a:r>
            <a:r>
              <a:rPr b="1" lang="en" sz="1200">
                <a:solidFill>
                  <a:srgbClr val="000000"/>
                </a:solidFill>
              </a:rPr>
              <a:t>GBM</a:t>
            </a:r>
            <a:r>
              <a:rPr lang="en" sz="1200">
                <a:solidFill>
                  <a:srgbClr val="000000"/>
                </a:solidFill>
              </a:rPr>
              <a:t> are the best-performing models based on both </a:t>
            </a:r>
            <a:r>
              <a:rPr b="1" lang="en" sz="1200">
                <a:solidFill>
                  <a:srgbClr val="000000"/>
                </a:solidFill>
              </a:rPr>
              <a:t>cross-validation and validation recall scores</a:t>
            </a:r>
            <a:r>
              <a:rPr lang="en" sz="1200">
                <a:solidFill>
                  <a:srgbClr val="000000"/>
                </a:solidFill>
              </a:rPr>
              <a:t>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</a:rPr>
              <a:t>XGBoost</a:t>
            </a:r>
            <a:r>
              <a:rPr lang="en" sz="1200">
                <a:solidFill>
                  <a:srgbClr val="000000"/>
                </a:solidFill>
              </a:rPr>
              <a:t> shows the </a:t>
            </a:r>
            <a:r>
              <a:rPr b="1" lang="en" sz="1200">
                <a:solidFill>
                  <a:srgbClr val="000000"/>
                </a:solidFill>
              </a:rPr>
              <a:t>most consistent and highest recall</a:t>
            </a:r>
            <a:r>
              <a:rPr lang="en" sz="1200">
                <a:solidFill>
                  <a:srgbClr val="000000"/>
                </a:solidFill>
              </a:rPr>
              <a:t>, making it a strong candidate for the final model if recall (minimizing false negatives) is the priority.</a:t>
            </a:r>
            <a:endParaRPr b="1" sz="1200">
              <a:solidFill>
                <a:srgbClr val="000000"/>
              </a:solidFill>
            </a:endParaRPr>
          </a:p>
        </p:txBody>
      </p:sp>
      <p:pic>
        <p:nvPicPr>
          <p:cNvPr id="289" name="Google Shape;289;g360513b52f5_0_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450" y="709579"/>
            <a:ext cx="4174150" cy="296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360513b52f5_0_1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5050" y="3833575"/>
            <a:ext cx="4422750" cy="976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60513b52f5_0_202"/>
          <p:cNvSpPr txBox="1"/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Model Building - Undersampled Data (1/3)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6" name="Google Shape;296;g360513b52f5_0_202"/>
          <p:cNvSpPr txBox="1"/>
          <p:nvPr>
            <p:ph idx="1" type="body"/>
          </p:nvPr>
        </p:nvSpPr>
        <p:spPr>
          <a:xfrm>
            <a:off x="202550" y="861975"/>
            <a:ext cx="8629800" cy="3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🔁 Undersampling Method Used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RandomUnderSampler</a:t>
            </a:r>
            <a:r>
              <a:rPr lang="en" sz="1400">
                <a:solidFill>
                  <a:srgbClr val="000000"/>
                </a:solidFill>
              </a:rPr>
              <a:t> was used from </a:t>
            </a:r>
            <a:r>
              <a:rPr lang="en" sz="1400">
                <a:solidFill>
                  <a:srgbClr val="188038"/>
                </a:solidFill>
              </a:rPr>
              <a:t>imblearn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This technique balances the dataset by </a:t>
            </a:r>
            <a:r>
              <a:rPr b="1" lang="en" sz="1400">
                <a:solidFill>
                  <a:srgbClr val="000000"/>
                </a:solidFill>
              </a:rPr>
              <a:t>removing samples from the majority class</a:t>
            </a:r>
            <a:r>
              <a:rPr lang="en" sz="1400">
                <a:solidFill>
                  <a:srgbClr val="000000"/>
                </a:solidFill>
              </a:rPr>
              <a:t> to match the minority class count.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Post-undersampling, both classes (</a:t>
            </a:r>
            <a:r>
              <a:rPr lang="en" sz="1400">
                <a:solidFill>
                  <a:srgbClr val="188038"/>
                </a:solidFill>
              </a:rPr>
              <a:t>Certified</a:t>
            </a:r>
            <a:r>
              <a:rPr lang="en" sz="1400">
                <a:solidFill>
                  <a:srgbClr val="000000"/>
                </a:solidFill>
              </a:rPr>
              <a:t> = 1 and </a:t>
            </a:r>
            <a:r>
              <a:rPr lang="en" sz="1400">
                <a:solidFill>
                  <a:srgbClr val="188038"/>
                </a:solidFill>
              </a:rPr>
              <a:t>Denied</a:t>
            </a:r>
            <a:r>
              <a:rPr lang="en" sz="1400">
                <a:solidFill>
                  <a:srgbClr val="000000"/>
                </a:solidFill>
              </a:rPr>
              <a:t> = 0) have equal representation.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🧠 Models Built with Oversampled Data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eriod"/>
            </a:pPr>
            <a:r>
              <a:rPr b="1" lang="en" sz="1400">
                <a:solidFill>
                  <a:srgbClr val="000000"/>
                </a:solidFill>
              </a:rPr>
              <a:t>Bagging Classifier - Ensemble (Bagged trees)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eriod"/>
            </a:pPr>
            <a:r>
              <a:rPr b="1" lang="en" sz="1400">
                <a:solidFill>
                  <a:srgbClr val="000000"/>
                </a:solidFill>
              </a:rPr>
              <a:t>Random Forest - Ensemble (Random trees)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eriod"/>
            </a:pPr>
            <a:r>
              <a:rPr b="1" lang="en" sz="1400">
                <a:solidFill>
                  <a:srgbClr val="000000"/>
                </a:solidFill>
              </a:rPr>
              <a:t>Gradient Boosting (GBM) - Gradient Boosting Machine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eriod"/>
            </a:pPr>
            <a:r>
              <a:rPr b="1" lang="en" sz="1400">
                <a:solidFill>
                  <a:srgbClr val="000000"/>
                </a:solidFill>
              </a:rPr>
              <a:t>AdaBoost - Boosting ensemble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eriod"/>
            </a:pPr>
            <a:r>
              <a:rPr b="1" lang="en" sz="1400">
                <a:solidFill>
                  <a:srgbClr val="000000"/>
                </a:solidFill>
              </a:rPr>
              <a:t>XGBoost - Extreme Gradient Boosting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eriod"/>
            </a:pPr>
            <a:r>
              <a:rPr b="1" lang="en" sz="1400">
                <a:solidFill>
                  <a:srgbClr val="000000"/>
                </a:solidFill>
              </a:rPr>
              <a:t>Decision Tree - Base classifier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lang="en" sz="1400">
                <a:solidFill>
                  <a:srgbClr val="000000"/>
                </a:solidFill>
              </a:rPr>
              <a:t>These models were evaluated using both </a:t>
            </a:r>
            <a:r>
              <a:rPr b="1" lang="en" sz="1400">
                <a:solidFill>
                  <a:srgbClr val="000000"/>
                </a:solidFill>
              </a:rPr>
              <a:t>cross-validation</a:t>
            </a:r>
            <a:r>
              <a:rPr lang="en" sz="1400">
                <a:solidFill>
                  <a:srgbClr val="000000"/>
                </a:solidFill>
              </a:rPr>
              <a:t> and </a:t>
            </a:r>
            <a:r>
              <a:rPr b="1" lang="en" sz="1400">
                <a:solidFill>
                  <a:srgbClr val="000000"/>
                </a:solidFill>
              </a:rPr>
              <a:t>validation set performance</a:t>
            </a:r>
            <a:r>
              <a:rPr lang="en" sz="1400">
                <a:solidFill>
                  <a:srgbClr val="000000"/>
                </a:solidFill>
              </a:rPr>
              <a:t> (recall score primarily)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5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60513b52f5_0_207"/>
          <p:cNvSpPr txBox="1"/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Model Building - Undersampled Data (2/3)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2" name="Google Shape;302;g360513b52f5_0_207"/>
          <p:cNvSpPr txBox="1"/>
          <p:nvPr>
            <p:ph idx="1" type="body"/>
          </p:nvPr>
        </p:nvSpPr>
        <p:spPr>
          <a:xfrm>
            <a:off x="202550" y="861975"/>
            <a:ext cx="8629800" cy="3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🔧 Hyperparameter Tuning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RandomizedSearchCV</a:t>
            </a:r>
            <a:r>
              <a:rPr lang="en" sz="1400">
                <a:solidFill>
                  <a:srgbClr val="000000"/>
                </a:solidFill>
              </a:rPr>
              <a:t> was applied to tune: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lang="en" sz="1400">
                <a:solidFill>
                  <a:srgbClr val="000000"/>
                </a:solidFill>
              </a:rPr>
              <a:t>AdaBoost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b="1" lang="en" sz="1400">
                <a:solidFill>
                  <a:srgbClr val="000000"/>
                </a:solidFill>
              </a:rPr>
              <a:t>Random Forest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b="1" lang="en" sz="1400">
                <a:solidFill>
                  <a:srgbClr val="000000"/>
                </a:solidFill>
              </a:rPr>
              <a:t>Gradient Boosting</a:t>
            </a:r>
            <a:r>
              <a:rPr lang="en" sz="1400">
                <a:solidFill>
                  <a:srgbClr val="000000"/>
                </a:solidFill>
              </a:rPr>
              <a:t>, and </a:t>
            </a:r>
            <a:r>
              <a:rPr b="1" lang="en" sz="1400">
                <a:solidFill>
                  <a:srgbClr val="000000"/>
                </a:solidFill>
              </a:rPr>
              <a:t>XGBoost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00000"/>
                </a:solidFill>
              </a:rPr>
              <a:t>Tuned using different combinations of: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188038"/>
                </a:solidFill>
              </a:rPr>
              <a:t>n_estimators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lang="en" sz="1400">
                <a:solidFill>
                  <a:srgbClr val="188038"/>
                </a:solidFill>
              </a:rPr>
              <a:t>learning_rate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lang="en" sz="1400">
                <a:solidFill>
                  <a:srgbClr val="188038"/>
                </a:solidFill>
              </a:rPr>
              <a:t>max_depth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lang="en" sz="1400">
                <a:solidFill>
                  <a:srgbClr val="188038"/>
                </a:solidFill>
              </a:rPr>
              <a:t>min_samples_leaf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lang="en" sz="1400">
                <a:solidFill>
                  <a:srgbClr val="188038"/>
                </a:solidFill>
              </a:rPr>
              <a:t>subsample</a:t>
            </a:r>
            <a:r>
              <a:rPr lang="en" sz="1400">
                <a:solidFill>
                  <a:srgbClr val="000000"/>
                </a:solidFill>
              </a:rPr>
              <a:t>, etc.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Tuning was done on </a:t>
            </a:r>
            <a:r>
              <a:rPr b="1" lang="en" sz="1400">
                <a:solidFill>
                  <a:srgbClr val="000000"/>
                </a:solidFill>
              </a:rPr>
              <a:t>undersampled</a:t>
            </a:r>
            <a:r>
              <a:rPr lang="en" sz="1400">
                <a:solidFill>
                  <a:srgbClr val="000000"/>
                </a:solidFill>
              </a:rPr>
              <a:t> or </a:t>
            </a:r>
            <a:r>
              <a:rPr b="1" lang="en" sz="1400">
                <a:solidFill>
                  <a:srgbClr val="000000"/>
                </a:solidFill>
              </a:rPr>
              <a:t>oversampled data</a:t>
            </a:r>
            <a:r>
              <a:rPr lang="en" sz="1400">
                <a:solidFill>
                  <a:srgbClr val="000000"/>
                </a:solidFill>
              </a:rPr>
              <a:t>, depending on the model.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📊 Evaluation Metrics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00000"/>
                </a:solidFill>
              </a:rPr>
              <a:t>Models were evaluated using: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lang="en" sz="1400">
                <a:solidFill>
                  <a:srgbClr val="000000"/>
                </a:solidFill>
              </a:rPr>
              <a:t>Cross-validation scores</a:t>
            </a:r>
            <a:r>
              <a:rPr lang="en" sz="1400">
                <a:solidFill>
                  <a:srgbClr val="000000"/>
                </a:solidFill>
              </a:rPr>
              <a:t> (likely F1 or recall)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lang="en" sz="1400">
                <a:solidFill>
                  <a:srgbClr val="000000"/>
                </a:solidFill>
              </a:rPr>
              <a:t>Validation scores</a:t>
            </a:r>
            <a:r>
              <a:rPr lang="en" sz="1400">
                <a:solidFill>
                  <a:srgbClr val="000000"/>
                </a:solidFill>
              </a:rPr>
              <a:t> via </a:t>
            </a:r>
            <a:r>
              <a:rPr lang="en" sz="1400">
                <a:solidFill>
                  <a:srgbClr val="188038"/>
                </a:solidFill>
              </a:rPr>
              <a:t>recall_score()</a:t>
            </a:r>
            <a:r>
              <a:rPr lang="en" sz="1400">
                <a:solidFill>
                  <a:srgbClr val="000000"/>
                </a:solidFill>
              </a:rPr>
              <a:t> and </a:t>
            </a:r>
            <a:r>
              <a:rPr lang="en" sz="1400">
                <a:solidFill>
                  <a:srgbClr val="188038"/>
                </a:solidFill>
              </a:rPr>
              <a:t>model_performance_classification_sklearn()</a:t>
            </a:r>
            <a:endParaRPr sz="1400">
              <a:solidFill>
                <a:srgbClr val="18803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lang="en" sz="1400">
                <a:solidFill>
                  <a:srgbClr val="000000"/>
                </a:solidFill>
              </a:rPr>
              <a:t>Final models were compared using: </a:t>
            </a:r>
            <a:r>
              <a:rPr b="1" lang="en" sz="1400">
                <a:solidFill>
                  <a:srgbClr val="000000"/>
                </a:solidFill>
              </a:rPr>
              <a:t>Accuracy, Precision, Recall, F1-score, ROC AUC</a:t>
            </a:r>
            <a:endParaRPr b="1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60513b52f5_0_243"/>
          <p:cNvSpPr txBox="1"/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Model Building - Undersampled Data (3/3)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8" name="Google Shape;308;g360513b52f5_0_243"/>
          <p:cNvSpPr txBox="1"/>
          <p:nvPr>
            <p:ph idx="1" type="body"/>
          </p:nvPr>
        </p:nvSpPr>
        <p:spPr>
          <a:xfrm>
            <a:off x="202550" y="861975"/>
            <a:ext cx="8629800" cy="4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✅ Performance Commentary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Random Forest trained on undersampled data</a:t>
            </a:r>
            <a:r>
              <a:rPr lang="en" sz="1400">
                <a:solidFill>
                  <a:srgbClr val="000000"/>
                </a:solidFill>
              </a:rPr>
              <a:t> was compared against other models trained on oversampled data.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00000"/>
                </a:solidFill>
              </a:rPr>
              <a:t>In the final comparison: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000000"/>
                </a:solidFill>
              </a:rPr>
              <a:t>Gradient Boosting (oversampled) and AdaBoost (oversampled) outperformed the undersampled Random Forest model on </a:t>
            </a:r>
            <a:r>
              <a:rPr b="1" lang="en" sz="1400">
                <a:solidFill>
                  <a:srgbClr val="000000"/>
                </a:solidFill>
              </a:rPr>
              <a:t>validation metrics</a:t>
            </a:r>
            <a:r>
              <a:rPr lang="en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000000"/>
                </a:solidFill>
              </a:rPr>
              <a:t>Random Forest (undersampled) was </a:t>
            </a:r>
            <a:r>
              <a:rPr b="1" lang="en" sz="1400">
                <a:solidFill>
                  <a:srgbClr val="000000"/>
                </a:solidFill>
              </a:rPr>
              <a:t>less stable</a:t>
            </a:r>
            <a:r>
              <a:rPr lang="en" sz="1400">
                <a:solidFill>
                  <a:srgbClr val="000000"/>
                </a:solidFill>
              </a:rPr>
              <a:t>, as undersampling can lead to </a:t>
            </a:r>
            <a:r>
              <a:rPr b="1" lang="en" sz="1400">
                <a:solidFill>
                  <a:srgbClr val="000000"/>
                </a:solidFill>
              </a:rPr>
              <a:t>loss of valuable data</a:t>
            </a:r>
            <a:r>
              <a:rPr lang="en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lang="en" sz="1400">
                <a:solidFill>
                  <a:srgbClr val="000000"/>
                </a:solidFill>
              </a:rPr>
              <a:t>Hence, undersampling helped balance the classes but may have reduced model generalizability.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🏆 Conclusion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While undersampling simplified the class balance, </a:t>
            </a:r>
            <a:r>
              <a:rPr b="1" lang="en" sz="1400">
                <a:solidFill>
                  <a:srgbClr val="000000"/>
                </a:solidFill>
              </a:rPr>
              <a:t>oversampled models (especially Gradient Boosting)</a:t>
            </a:r>
            <a:r>
              <a:rPr lang="en" sz="1400">
                <a:solidFill>
                  <a:srgbClr val="000000"/>
                </a:solidFill>
              </a:rPr>
              <a:t> provided </a:t>
            </a:r>
            <a:r>
              <a:rPr b="1" lang="en" sz="1400">
                <a:solidFill>
                  <a:srgbClr val="000000"/>
                </a:solidFill>
              </a:rPr>
              <a:t>better performance across all key metrics</a:t>
            </a:r>
            <a:r>
              <a:rPr lang="en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Therefore, </a:t>
            </a:r>
            <a:r>
              <a:rPr b="1" lang="en" sz="1400">
                <a:solidFill>
                  <a:srgbClr val="000000"/>
                </a:solidFill>
              </a:rPr>
              <a:t>Random Forest (undersampled)</a:t>
            </a:r>
            <a:r>
              <a:rPr lang="en" sz="1400">
                <a:solidFill>
                  <a:srgbClr val="000000"/>
                </a:solidFill>
              </a:rPr>
              <a:t> was </a:t>
            </a:r>
            <a:r>
              <a:rPr b="1" lang="en" sz="1400">
                <a:solidFill>
                  <a:srgbClr val="000000"/>
                </a:solidFill>
              </a:rPr>
              <a:t>not chosen as the final model</a:t>
            </a:r>
            <a:r>
              <a:rPr lang="en" sz="1400">
                <a:solidFill>
                  <a:srgbClr val="000000"/>
                </a:solidFill>
              </a:rPr>
              <a:t>.</a:t>
            </a:r>
            <a:br>
              <a:rPr lang="en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500"/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513b52f5_0_254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000">
                <a:solidFill>
                  <a:srgbClr val="000000"/>
                </a:solidFill>
              </a:rPr>
              <a:t>Model Building - Undersampled Data: Models Comparison (1/2)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314" name="Google Shape;314;g360513b52f5_0_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09579"/>
            <a:ext cx="5410573" cy="4129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360513b52f5_0_2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5350" y="1999800"/>
            <a:ext cx="3530875" cy="16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0513b52f5_0_448"/>
          <p:cNvSpPr txBox="1"/>
          <p:nvPr>
            <p:ph type="title"/>
          </p:nvPr>
        </p:nvSpPr>
        <p:spPr>
          <a:xfrm>
            <a:off x="202550" y="136873"/>
            <a:ext cx="85206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Executive Summary: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EasyVisa ML Predictive Modeling Project (2/6)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7" name="Google Shape;77;g360513b52f5_0_448"/>
          <p:cNvSpPr txBox="1"/>
          <p:nvPr>
            <p:ph idx="1" type="body"/>
          </p:nvPr>
        </p:nvSpPr>
        <p:spPr>
          <a:xfrm>
            <a:off x="202550" y="1090575"/>
            <a:ext cx="6182100" cy="3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🛠️ Methodology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Data Cleaning &amp; Preparation:</a:t>
            </a:r>
            <a:br>
              <a:rPr b="1" lang="en" sz="1400">
                <a:solidFill>
                  <a:srgbClr val="000000"/>
                </a:solidFill>
              </a:rPr>
            </a:br>
            <a:r>
              <a:rPr lang="en" sz="1400">
                <a:solidFill>
                  <a:srgbClr val="000000"/>
                </a:solidFill>
              </a:rPr>
              <a:t> No missing values; handled outliers and inconsistent wage entries.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Resampling Techniques:</a:t>
            </a:r>
            <a:br>
              <a:rPr b="1" lang="en" sz="1400">
                <a:solidFill>
                  <a:srgbClr val="000000"/>
                </a:solidFill>
              </a:rPr>
            </a:br>
            <a:r>
              <a:rPr lang="en" sz="1400">
                <a:solidFill>
                  <a:srgbClr val="000000"/>
                </a:solidFill>
              </a:rPr>
              <a:t> Addressed class imbalance using </a:t>
            </a:r>
            <a:r>
              <a:rPr b="1" lang="en" sz="1400">
                <a:solidFill>
                  <a:srgbClr val="000000"/>
                </a:solidFill>
              </a:rPr>
              <a:t>SMOTE (oversampling)</a:t>
            </a:r>
            <a:r>
              <a:rPr lang="en" sz="1400">
                <a:solidFill>
                  <a:srgbClr val="000000"/>
                </a:solidFill>
              </a:rPr>
              <a:t> and </a:t>
            </a:r>
            <a:r>
              <a:rPr b="1" lang="en" sz="1400">
                <a:solidFill>
                  <a:srgbClr val="000000"/>
                </a:solidFill>
              </a:rPr>
              <a:t>random undersampling</a:t>
            </a:r>
            <a:r>
              <a:rPr lang="en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Model Training:</a:t>
            </a:r>
            <a:br>
              <a:rPr b="1" lang="en" sz="1400">
                <a:solidFill>
                  <a:srgbClr val="000000"/>
                </a:solidFill>
              </a:rPr>
            </a:br>
            <a:r>
              <a:rPr lang="en" sz="1400">
                <a:solidFill>
                  <a:srgbClr val="000000"/>
                </a:solidFill>
              </a:rPr>
              <a:t> Built multiple models (Bagging, Decision Tree, Random Forest, Gradient Boosting, AdaBoost, XGBoost).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Hyperparameter Tuning:</a:t>
            </a:r>
            <a:br>
              <a:rPr b="1" lang="en" sz="1400">
                <a:solidFill>
                  <a:srgbClr val="000000"/>
                </a:solidFill>
              </a:rPr>
            </a:br>
            <a:r>
              <a:rPr lang="en" sz="1400">
                <a:solidFill>
                  <a:srgbClr val="000000"/>
                </a:solidFill>
              </a:rPr>
              <a:t> Applied GridSearchCV to optimize top-performing models.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Evaluation Metrics:</a:t>
            </a:r>
            <a:br>
              <a:rPr b="1" lang="en" sz="1400">
                <a:solidFill>
                  <a:srgbClr val="000000"/>
                </a:solidFill>
              </a:rPr>
            </a:br>
            <a:r>
              <a:rPr lang="en" sz="1400">
                <a:solidFill>
                  <a:srgbClr val="000000"/>
                </a:solidFill>
              </a:rPr>
              <a:t> Focused on Recall, Precision, F1 Score, Accuracy, and ROC AUC across validation and test sets.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78" name="Google Shape;78;g360513b52f5_0_448"/>
          <p:cNvPicPr preferRelativeResize="0"/>
          <p:nvPr/>
        </p:nvPicPr>
        <p:blipFill rotWithShape="1">
          <a:blip r:embed="rId3">
            <a:alphaModFix/>
          </a:blip>
          <a:srcRect b="37764" l="22098" r="22820" t="10664"/>
          <a:stretch/>
        </p:blipFill>
        <p:spPr>
          <a:xfrm>
            <a:off x="6499325" y="1397275"/>
            <a:ext cx="2492450" cy="2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60513b52f5_0_212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000">
                <a:solidFill>
                  <a:srgbClr val="000000"/>
                </a:solidFill>
              </a:rPr>
              <a:t>Model Building - Undersampled Data: Models Comparison (2/2)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321" name="Google Shape;321;g360513b52f5_0_212"/>
          <p:cNvSpPr txBox="1"/>
          <p:nvPr>
            <p:ph idx="1" type="body"/>
          </p:nvPr>
        </p:nvSpPr>
        <p:spPr>
          <a:xfrm>
            <a:off x="126350" y="633375"/>
            <a:ext cx="8520600" cy="43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200">
                <a:solidFill>
                  <a:srgbClr val="000000"/>
                </a:solidFill>
              </a:rPr>
              <a:t>📊 Insights from Box Plot and Model Comparison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lang="en" sz="1200">
                <a:solidFill>
                  <a:srgbClr val="000000"/>
                </a:solidFill>
              </a:rPr>
              <a:t>The box plot visualizes the </a:t>
            </a:r>
            <a:r>
              <a:rPr b="1" lang="en" sz="1200">
                <a:solidFill>
                  <a:srgbClr val="000000"/>
                </a:solidFill>
              </a:rPr>
              <a:t>cross-validation (CV) performance</a:t>
            </a:r>
            <a:r>
              <a:rPr lang="en" sz="1200">
                <a:solidFill>
                  <a:srgbClr val="000000"/>
                </a:solidFill>
              </a:rPr>
              <a:t> of various models trained on the </a:t>
            </a:r>
            <a:r>
              <a:rPr b="1" lang="en" sz="1200">
                <a:solidFill>
                  <a:srgbClr val="000000"/>
                </a:solidFill>
              </a:rPr>
              <a:t>undersampled data</a:t>
            </a:r>
            <a:r>
              <a:rPr lang="en" sz="1200">
                <a:solidFill>
                  <a:srgbClr val="000000"/>
                </a:solidFill>
              </a:rPr>
              <a:t> using </a:t>
            </a:r>
            <a:r>
              <a:rPr b="1" lang="en" sz="1200">
                <a:solidFill>
                  <a:srgbClr val="000000"/>
                </a:solidFill>
              </a:rPr>
              <a:t>recall as the evaluation metric</a:t>
            </a:r>
            <a:r>
              <a:rPr lang="en" sz="1200">
                <a:solidFill>
                  <a:srgbClr val="000000"/>
                </a:solidFill>
              </a:rPr>
              <a:t>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200">
                <a:solidFill>
                  <a:srgbClr val="000000"/>
                </a:solidFill>
              </a:rPr>
              <a:t>📈 Insights from Box Plot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n" sz="1200">
                <a:solidFill>
                  <a:srgbClr val="000000"/>
                </a:solidFill>
              </a:rPr>
              <a:t>AdaBoost shows the highest average CV recall (~0.731)</a:t>
            </a:r>
            <a:r>
              <a:rPr lang="en" sz="1200">
                <a:solidFill>
                  <a:srgbClr val="000000"/>
                </a:solidFill>
              </a:rPr>
              <a:t>, making it the top performer.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n" sz="1200">
                <a:solidFill>
                  <a:srgbClr val="000000"/>
                </a:solidFill>
              </a:rPr>
              <a:t>GBM (Gradient Boosting)</a:t>
            </a:r>
            <a:r>
              <a:rPr lang="en" sz="1200">
                <a:solidFill>
                  <a:srgbClr val="000000"/>
                </a:solidFill>
              </a:rPr>
              <a:t> closely follows with high stability (narrower IQR).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n" sz="1200">
                <a:solidFill>
                  <a:srgbClr val="000000"/>
                </a:solidFill>
              </a:rPr>
              <a:t>XGBoost</a:t>
            </a:r>
            <a:r>
              <a:rPr lang="en" sz="1200">
                <a:solidFill>
                  <a:srgbClr val="000000"/>
                </a:solidFill>
              </a:rPr>
              <a:t> is solid but slightly underperforms GBM and AdaBoost in mean recall.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n" sz="1200">
                <a:solidFill>
                  <a:srgbClr val="000000"/>
                </a:solidFill>
              </a:rPr>
              <a:t>Bagging and Decision Tree</a:t>
            </a:r>
            <a:r>
              <a:rPr lang="en" sz="1200">
                <a:solidFill>
                  <a:srgbClr val="000000"/>
                </a:solidFill>
              </a:rPr>
              <a:t> have the lowest CV scores and higher variance, making them </a:t>
            </a:r>
            <a:r>
              <a:rPr b="1" lang="en" sz="1200">
                <a:solidFill>
                  <a:srgbClr val="000000"/>
                </a:solidFill>
              </a:rPr>
              <a:t>less reliable</a:t>
            </a:r>
            <a:r>
              <a:rPr lang="en" sz="1200">
                <a:solidFill>
                  <a:srgbClr val="000000"/>
                </a:solidFill>
              </a:rPr>
              <a:t>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n" sz="1200">
                <a:solidFill>
                  <a:srgbClr val="000000"/>
                </a:solidFill>
              </a:rPr>
              <a:t>Random Forest</a:t>
            </a:r>
            <a:r>
              <a:rPr lang="en" sz="1200">
                <a:solidFill>
                  <a:srgbClr val="000000"/>
                </a:solidFill>
              </a:rPr>
              <a:t> performs moderately well but not as strong as GBM or AdaBoost.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200">
                <a:solidFill>
                  <a:srgbClr val="000000"/>
                </a:solidFill>
              </a:rPr>
              <a:t>📌 Conclusion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</a:rPr>
              <a:t>AdaBoost is the top-performing model</a:t>
            </a:r>
            <a:r>
              <a:rPr lang="en" sz="1200">
                <a:solidFill>
                  <a:srgbClr val="000000"/>
                </a:solidFill>
              </a:rPr>
              <a:t> in terms of recall during cross-validation.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</a:rPr>
              <a:t>GBM is a close second</a:t>
            </a:r>
            <a:r>
              <a:rPr lang="en" sz="1200">
                <a:solidFill>
                  <a:srgbClr val="000000"/>
                </a:solidFill>
              </a:rPr>
              <a:t>, with </a:t>
            </a:r>
            <a:r>
              <a:rPr b="1" lang="en" sz="1200">
                <a:solidFill>
                  <a:srgbClr val="000000"/>
                </a:solidFill>
              </a:rPr>
              <a:t>consistent and stable performance</a:t>
            </a:r>
            <a:r>
              <a:rPr lang="en" sz="1200">
                <a:solidFill>
                  <a:srgbClr val="000000"/>
                </a:solidFill>
              </a:rPr>
              <a:t> (tight box in the plot).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</a:rPr>
              <a:t>While all models achieved the </a:t>
            </a:r>
            <a:r>
              <a:rPr b="1" lang="en" sz="1200">
                <a:solidFill>
                  <a:srgbClr val="000000"/>
                </a:solidFill>
              </a:rPr>
              <a:t>same validation recall (~0.727)</a:t>
            </a:r>
            <a:r>
              <a:rPr lang="en" sz="1200">
                <a:solidFill>
                  <a:srgbClr val="000000"/>
                </a:solidFill>
              </a:rPr>
              <a:t>, </a:t>
            </a:r>
            <a:r>
              <a:rPr b="1" lang="en" sz="1200">
                <a:solidFill>
                  <a:srgbClr val="000000"/>
                </a:solidFill>
              </a:rPr>
              <a:t>AdaBoost and GBM</a:t>
            </a:r>
            <a:r>
              <a:rPr lang="en" sz="1200">
                <a:solidFill>
                  <a:srgbClr val="000000"/>
                </a:solidFill>
              </a:rPr>
              <a:t> stand out due to </a:t>
            </a:r>
            <a:r>
              <a:rPr b="1" lang="en" sz="1200">
                <a:solidFill>
                  <a:srgbClr val="000000"/>
                </a:solidFill>
              </a:rPr>
              <a:t>better training consistency and CV performance</a:t>
            </a:r>
            <a:r>
              <a:rPr lang="en" sz="1200">
                <a:solidFill>
                  <a:srgbClr val="000000"/>
                </a:solidFill>
              </a:rPr>
              <a:t>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500"/>
              <a:buNone/>
            </a:pPr>
            <a:r>
              <a:rPr lang="en" sz="1200">
                <a:solidFill>
                  <a:srgbClr val="000000"/>
                </a:solidFill>
              </a:rPr>
              <a:t>These insights support </a:t>
            </a:r>
            <a:r>
              <a:rPr b="1" lang="en" sz="1200">
                <a:solidFill>
                  <a:srgbClr val="000000"/>
                </a:solidFill>
              </a:rPr>
              <a:t>choosing AdaBoost or GBM</a:t>
            </a:r>
            <a:r>
              <a:rPr lang="en" sz="1200">
                <a:solidFill>
                  <a:srgbClr val="000000"/>
                </a:solidFill>
              </a:rPr>
              <a:t> (preferably GBM for stability) as the final model.</a:t>
            </a:r>
            <a:endParaRPr b="1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60513b52f5_0_263"/>
          <p:cNvSpPr txBox="1"/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Model Improvement - Hyperparameter Tuning (1/3)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7" name="Google Shape;327;g360513b52f5_0_263"/>
          <p:cNvSpPr txBox="1"/>
          <p:nvPr>
            <p:ph idx="1" type="body"/>
          </p:nvPr>
        </p:nvSpPr>
        <p:spPr>
          <a:xfrm>
            <a:off x="202550" y="861975"/>
            <a:ext cx="5811900" cy="3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lang="en" sz="1400">
                <a:solidFill>
                  <a:srgbClr val="000000"/>
                </a:solidFill>
              </a:rPr>
              <a:t>Following is the summary of improving model performance by fine-tuning key hyperparameters using </a:t>
            </a:r>
            <a:r>
              <a:rPr lang="en" sz="1400">
                <a:solidFill>
                  <a:srgbClr val="188038"/>
                </a:solidFill>
              </a:rPr>
              <a:t>RandomizedSearchCV</a:t>
            </a:r>
            <a:r>
              <a:rPr lang="en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🎯 Chosen Models for Tuning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eriod"/>
            </a:pPr>
            <a:r>
              <a:rPr b="1" lang="en" sz="1400">
                <a:solidFill>
                  <a:srgbClr val="000000"/>
                </a:solidFill>
              </a:rPr>
              <a:t>Gradient Boosting (GBM)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eriod"/>
            </a:pPr>
            <a:r>
              <a:rPr b="1" lang="en" sz="1400">
                <a:solidFill>
                  <a:srgbClr val="000000"/>
                </a:solidFill>
              </a:rPr>
              <a:t>AdaBoost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eriod"/>
            </a:pPr>
            <a:r>
              <a:rPr b="1" lang="en" sz="1400">
                <a:solidFill>
                  <a:srgbClr val="000000"/>
                </a:solidFill>
              </a:rPr>
              <a:t>Random Forest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💡 Why These Models Were Chosen: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These models performed </a:t>
            </a:r>
            <a:r>
              <a:rPr b="1" lang="en" sz="1400">
                <a:solidFill>
                  <a:srgbClr val="000000"/>
                </a:solidFill>
              </a:rPr>
              <a:t>consistently well in cross-validation and validation</a:t>
            </a:r>
            <a:r>
              <a:rPr lang="en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They showed </a:t>
            </a:r>
            <a:r>
              <a:rPr b="1" lang="en" sz="1400">
                <a:solidFill>
                  <a:srgbClr val="000000"/>
                </a:solidFill>
              </a:rPr>
              <a:t>strong recall and F1-score</a:t>
            </a:r>
            <a:r>
              <a:rPr lang="en" sz="1400">
                <a:solidFill>
                  <a:srgbClr val="000000"/>
                </a:solidFill>
              </a:rPr>
              <a:t> on oversampled and undersampled data.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Among all base learners tested, these three had </a:t>
            </a:r>
            <a:r>
              <a:rPr b="1" lang="en" sz="1400">
                <a:solidFill>
                  <a:srgbClr val="000000"/>
                </a:solidFill>
              </a:rPr>
              <a:t>high potential for further optimization</a:t>
            </a:r>
            <a:r>
              <a:rPr lang="en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28" name="Google Shape;328;g360513b52f5_0_263"/>
          <p:cNvPicPr preferRelativeResize="0"/>
          <p:nvPr/>
        </p:nvPicPr>
        <p:blipFill rotWithShape="1">
          <a:blip r:embed="rId3">
            <a:alphaModFix/>
          </a:blip>
          <a:srcRect b="16920" l="12523" r="12078" t="17033"/>
          <a:stretch/>
        </p:blipFill>
        <p:spPr>
          <a:xfrm>
            <a:off x="6369000" y="1638975"/>
            <a:ext cx="2621424" cy="229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60513b52f5_0_278"/>
          <p:cNvSpPr txBox="1"/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Model Improvement - Hyperparameter Tuning (2/3)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4" name="Google Shape;334;g360513b52f5_0_278"/>
          <p:cNvSpPr txBox="1"/>
          <p:nvPr>
            <p:ph idx="1" type="body"/>
          </p:nvPr>
        </p:nvSpPr>
        <p:spPr>
          <a:xfrm>
            <a:off x="202550" y="861975"/>
            <a:ext cx="8629800" cy="3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🔧 Tuning Process Overview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lang="en" sz="1400">
                <a:solidFill>
                  <a:srgbClr val="000000"/>
                </a:solidFill>
              </a:rPr>
              <a:t>Each model was tuned using </a:t>
            </a:r>
            <a:r>
              <a:rPr b="1" lang="en" sz="1400">
                <a:solidFill>
                  <a:srgbClr val="000000"/>
                </a:solidFill>
              </a:rPr>
              <a:t>RandomizedSearchCV</a:t>
            </a:r>
            <a:r>
              <a:rPr lang="en" sz="1400">
                <a:solidFill>
                  <a:srgbClr val="000000"/>
                </a:solidFill>
              </a:rPr>
              <a:t> with different hyperparameter grids, cross-validation (typically 3 to 5 folds), and </a:t>
            </a:r>
            <a:r>
              <a:rPr b="1" lang="en" sz="1400">
                <a:solidFill>
                  <a:srgbClr val="000000"/>
                </a:solidFill>
              </a:rPr>
              <a:t>recall</a:t>
            </a:r>
            <a:r>
              <a:rPr lang="en" sz="1400">
                <a:solidFill>
                  <a:srgbClr val="000000"/>
                </a:solidFill>
              </a:rPr>
              <a:t> as the primary scoring metric.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1. AdaBoost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Parameters tuned: </a:t>
            </a:r>
            <a:r>
              <a:rPr lang="en" sz="1400">
                <a:solidFill>
                  <a:srgbClr val="188038"/>
                </a:solidFill>
              </a:rPr>
              <a:t>n_estimators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lang="en" sz="1400">
                <a:solidFill>
                  <a:srgbClr val="188038"/>
                </a:solidFill>
              </a:rPr>
              <a:t>learning_rate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lang="en" sz="1400">
                <a:solidFill>
                  <a:srgbClr val="188038"/>
                </a:solidFill>
              </a:rPr>
              <a:t>base_estimator (max_depth of decision tree)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2. Random Forest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Parameters tuned: </a:t>
            </a:r>
            <a:r>
              <a:rPr lang="en" sz="1400">
                <a:solidFill>
                  <a:srgbClr val="188038"/>
                </a:solidFill>
              </a:rPr>
              <a:t>n_estimators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lang="en" sz="1400">
                <a:solidFill>
                  <a:srgbClr val="188038"/>
                </a:solidFill>
              </a:rPr>
              <a:t>min_samples_leaf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lang="en" sz="1400">
                <a:solidFill>
                  <a:srgbClr val="188038"/>
                </a:solidFill>
              </a:rPr>
              <a:t>max_features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lang="en" sz="1400">
                <a:solidFill>
                  <a:srgbClr val="188038"/>
                </a:solidFill>
              </a:rPr>
              <a:t>max_samples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3. Gradient Boosting (GBM)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Parameters tuned: </a:t>
            </a:r>
            <a:r>
              <a:rPr lang="en" sz="1400">
                <a:solidFill>
                  <a:srgbClr val="188038"/>
                </a:solidFill>
              </a:rPr>
              <a:t>n_estimators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lang="en" sz="1400">
                <a:solidFill>
                  <a:srgbClr val="188038"/>
                </a:solidFill>
              </a:rPr>
              <a:t>learning_rate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lang="en" sz="1400">
                <a:solidFill>
                  <a:srgbClr val="188038"/>
                </a:solidFill>
              </a:rPr>
              <a:t>subsample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lang="en" sz="1400">
                <a:solidFill>
                  <a:srgbClr val="188038"/>
                </a:solidFill>
              </a:rPr>
              <a:t>max_features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5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513b52f5_0_477"/>
          <p:cNvSpPr txBox="1"/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Model Improvement - Hyperparameter Tuning (3/3)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40" name="Google Shape;340;g360513b52f5_0_477"/>
          <p:cNvSpPr txBox="1"/>
          <p:nvPr>
            <p:ph idx="1" type="body"/>
          </p:nvPr>
        </p:nvSpPr>
        <p:spPr>
          <a:xfrm>
            <a:off x="79200" y="3605175"/>
            <a:ext cx="9001200" cy="13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200">
                <a:solidFill>
                  <a:srgbClr val="000000"/>
                </a:solidFill>
              </a:rPr>
              <a:t>🔍 Key Insights: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</a:rPr>
              <a:t>All three models improved slightly</a:t>
            </a:r>
            <a:r>
              <a:rPr lang="en" sz="1200">
                <a:solidFill>
                  <a:srgbClr val="000000"/>
                </a:solidFill>
              </a:rPr>
              <a:t> across all metrics after tuning.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</a:rPr>
              <a:t>Gradient Boosting</a:t>
            </a:r>
            <a:r>
              <a:rPr lang="en" sz="1200">
                <a:solidFill>
                  <a:srgbClr val="000000"/>
                </a:solidFill>
              </a:rPr>
              <a:t> showed the highest overall F1 Score before and after tuning, reinforcing its position as best performer.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</a:rPr>
              <a:t>Recall</a:t>
            </a:r>
            <a:r>
              <a:rPr lang="en" sz="1200">
                <a:solidFill>
                  <a:srgbClr val="000000"/>
                </a:solidFill>
              </a:rPr>
              <a:t>—a priority metric in this context—also increased for all models after tuning.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</a:rPr>
              <a:t>Improvements were </a:t>
            </a:r>
            <a:r>
              <a:rPr b="1" lang="en" sz="1200">
                <a:solidFill>
                  <a:srgbClr val="000000"/>
                </a:solidFill>
              </a:rPr>
              <a:t>modest but consistent</a:t>
            </a:r>
            <a:r>
              <a:rPr lang="en" sz="1200">
                <a:solidFill>
                  <a:srgbClr val="000000"/>
                </a:solidFill>
              </a:rPr>
              <a:t>, validating the value of tuning without overfitting.</a:t>
            </a:r>
            <a:endParaRPr b="1" sz="1200">
              <a:solidFill>
                <a:srgbClr val="000000"/>
              </a:solidFill>
            </a:endParaRPr>
          </a:p>
        </p:txBody>
      </p:sp>
      <p:graphicFrame>
        <p:nvGraphicFramePr>
          <p:cNvPr id="341" name="Google Shape;341;g360513b52f5_0_477"/>
          <p:cNvGraphicFramePr/>
          <p:nvPr/>
        </p:nvGraphicFramePr>
        <p:xfrm>
          <a:off x="152400" y="114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{F901BF48-9653-4554-98A2-4F751D4088AC}</a:tableStyleId>
              </a:tblPr>
              <a:tblGrid>
                <a:gridCol w="899850"/>
                <a:gridCol w="1266800"/>
                <a:gridCol w="1293650"/>
                <a:gridCol w="1392050"/>
                <a:gridCol w="1286400"/>
                <a:gridCol w="1294300"/>
                <a:gridCol w="1432975"/>
              </a:tblGrid>
              <a:tr h="42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Metric</a:t>
                      </a:r>
                      <a:endParaRPr b="1"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Gradient Boosting tuned with oversampled data (Before Tuning)</a:t>
                      </a:r>
                      <a:endParaRPr b="1"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AdaBoost tuned with oversampled data (Before Tuning)</a:t>
                      </a:r>
                      <a:endParaRPr b="1"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Random forest tuned with undersampled data (Before Tuning)</a:t>
                      </a:r>
                      <a:endParaRPr b="1"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Gradient Boosting tuned with oversampled data (After Tuning)</a:t>
                      </a:r>
                      <a:endParaRPr b="1"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AdaBoost tuned with oversampled data (After Tuning)</a:t>
                      </a:r>
                      <a:endParaRPr b="1"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Random forest tuned with undersampled data (After Tuning)</a:t>
                      </a:r>
                      <a:endParaRPr b="1"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Accuracy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0.7239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0.7248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0.7274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0.7239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0.7248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0.7274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Precision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0.7836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0.788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0.7829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0.7836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0.788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0.7829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Recall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0.7968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0.7961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0.7952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0.8104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0.8043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0.8189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F1 Score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0.79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0.7905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0.7885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0.7968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0.7961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0.8005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ROC AUC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0.7239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0.7248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0.7274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0.7239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0.7248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0.7274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60513b52f5_0_304"/>
          <p:cNvSpPr txBox="1"/>
          <p:nvPr>
            <p:ph idx="1" type="body"/>
          </p:nvPr>
        </p:nvSpPr>
        <p:spPr>
          <a:xfrm>
            <a:off x="202550" y="861975"/>
            <a:ext cx="86298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📊 Performance Summary: Before vs After Tuning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5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graphicFrame>
        <p:nvGraphicFramePr>
          <p:cNvPr id="347" name="Google Shape;347;g360513b52f5_0_304"/>
          <p:cNvGraphicFramePr/>
          <p:nvPr/>
        </p:nvGraphicFramePr>
        <p:xfrm>
          <a:off x="1524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{F901BF48-9653-4554-98A2-4F751D4088AC}</a:tableStyleId>
              </a:tblPr>
              <a:tblGrid>
                <a:gridCol w="899850"/>
                <a:gridCol w="1266800"/>
                <a:gridCol w="1293650"/>
                <a:gridCol w="1392050"/>
                <a:gridCol w="1286400"/>
                <a:gridCol w="1294300"/>
                <a:gridCol w="1432975"/>
              </a:tblGrid>
              <a:tr h="42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Metric</a:t>
                      </a:r>
                      <a:endParaRPr b="1"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Gradient Boosting tuned with oversampled data (Before Tuning)</a:t>
                      </a:r>
                      <a:endParaRPr b="1"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AdaBoost tuned with oversampled data (Before Tuning)</a:t>
                      </a:r>
                      <a:endParaRPr b="1"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Random forest tuned with undersampled data (Before Tuning)</a:t>
                      </a:r>
                      <a:endParaRPr b="1"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Gradient Boosting tuned with oversampled data (After Tuning)</a:t>
                      </a:r>
                      <a:endParaRPr b="1"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AdaBoost tuned with oversampled data (After Tuning)</a:t>
                      </a:r>
                      <a:endParaRPr b="1"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Random forest tuned with undersampled data (After Tuning)</a:t>
                      </a:r>
                      <a:endParaRPr b="1"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Accuracy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0.7239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0.7248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0.7274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0.7239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0.7248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0.7274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Precision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0.7836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0.788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0.7829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0.7836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0.788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0.7829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Recall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0.7968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0.7961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0.7952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0.8104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0.8043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0.8189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F1 Score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0.79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0.7905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0.7885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0.7968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0.7961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0.8005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ROC AUC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0.7239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0.7248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0.7274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0.7239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0.7248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0.7274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8" name="Google Shape;348;g360513b52f5_0_304"/>
          <p:cNvSpPr txBox="1"/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000">
                <a:solidFill>
                  <a:srgbClr val="000000"/>
                </a:solidFill>
              </a:rPr>
              <a:t>Model Performance Summary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60513b52f5_0_298"/>
          <p:cNvSpPr txBox="1"/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000">
                <a:solidFill>
                  <a:srgbClr val="000000"/>
                </a:solidFill>
              </a:rPr>
              <a:t>Overview of the Selected Model: Gradient Boosting (GBM) (1/3)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354" name="Google Shape;354;g360513b52f5_0_298"/>
          <p:cNvSpPr txBox="1"/>
          <p:nvPr/>
        </p:nvSpPr>
        <p:spPr>
          <a:xfrm>
            <a:off x="4077350" y="4568775"/>
            <a:ext cx="501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5" name="Google Shape;355;g360513b52f5_0_298"/>
          <p:cNvSpPr txBox="1"/>
          <p:nvPr>
            <p:ph idx="1" type="body"/>
          </p:nvPr>
        </p:nvSpPr>
        <p:spPr>
          <a:xfrm>
            <a:off x="202550" y="861975"/>
            <a:ext cx="8629800" cy="3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🧠 What is Gradient Boosting?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lang="en" sz="1400">
                <a:solidFill>
                  <a:srgbClr val="000000"/>
                </a:solidFill>
              </a:rPr>
              <a:t>Gradient Boosting is an ensemble machine learning technique that builds models sequentially. Each new model corrects the errors of the previous ones by optimizing a loss function using gradient descent.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Base learners: </a:t>
            </a:r>
            <a:r>
              <a:rPr b="1" lang="en" sz="1400">
                <a:solidFill>
                  <a:srgbClr val="000000"/>
                </a:solidFill>
              </a:rPr>
              <a:t>Decision Trees (typically shallow)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Combines weak learners to form a </a:t>
            </a:r>
            <a:r>
              <a:rPr b="1" lang="en" sz="1400">
                <a:solidFill>
                  <a:srgbClr val="000000"/>
                </a:solidFill>
              </a:rPr>
              <a:t>strong, accurate predictive model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Well-suited for </a:t>
            </a:r>
            <a:r>
              <a:rPr b="1" lang="en" sz="1400">
                <a:solidFill>
                  <a:srgbClr val="000000"/>
                </a:solidFill>
              </a:rPr>
              <a:t>tabular and structured data</a:t>
            </a:r>
            <a:r>
              <a:rPr lang="en" sz="1400">
                <a:solidFill>
                  <a:srgbClr val="000000"/>
                </a:solidFill>
              </a:rPr>
              <a:t>, like visa application records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📦 Why GBM Was Selected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</a:rPr>
              <a:t>Top Validation Recall (0.8104)</a:t>
            </a:r>
            <a:r>
              <a:rPr lang="en" sz="1400">
                <a:solidFill>
                  <a:srgbClr val="000000"/>
                </a:solidFill>
              </a:rPr>
              <a:t> after tuning — best among all models.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</a:rPr>
              <a:t>Balanced performance</a:t>
            </a:r>
            <a:r>
              <a:rPr lang="en" sz="1400">
                <a:solidFill>
                  <a:srgbClr val="000000"/>
                </a:solidFill>
              </a:rPr>
              <a:t> across all metrics (Precision, F1 Score, ROC AUC).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</a:rPr>
              <a:t>Consistent generalization</a:t>
            </a:r>
            <a:r>
              <a:rPr lang="en" sz="1400">
                <a:solidFill>
                  <a:srgbClr val="000000"/>
                </a:solidFill>
              </a:rPr>
              <a:t> — low variance between training and validation results.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Tuned version showed </a:t>
            </a:r>
            <a:r>
              <a:rPr b="1" lang="en" sz="1400">
                <a:solidFill>
                  <a:srgbClr val="000000"/>
                </a:solidFill>
              </a:rPr>
              <a:t>improved F1 and Recall</a:t>
            </a:r>
            <a:r>
              <a:rPr lang="en" sz="1400">
                <a:solidFill>
                  <a:srgbClr val="000000"/>
                </a:solidFill>
              </a:rPr>
              <a:t> without sacrificing precision.</a:t>
            </a:r>
            <a:endParaRPr b="1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60513b52f5_0_325"/>
          <p:cNvSpPr txBox="1"/>
          <p:nvPr/>
        </p:nvSpPr>
        <p:spPr>
          <a:xfrm>
            <a:off x="4077350" y="4568775"/>
            <a:ext cx="501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1" name="Google Shape;361;g360513b52f5_0_325"/>
          <p:cNvSpPr txBox="1"/>
          <p:nvPr>
            <p:ph idx="1" type="body"/>
          </p:nvPr>
        </p:nvSpPr>
        <p:spPr>
          <a:xfrm>
            <a:off x="202550" y="861975"/>
            <a:ext cx="6461700" cy="3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🛠 Tuning Summary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lang="en" sz="1400">
                <a:solidFill>
                  <a:srgbClr val="000000"/>
                </a:solidFill>
              </a:rPr>
              <a:t>GBM was tuned using </a:t>
            </a:r>
            <a:r>
              <a:rPr lang="en" sz="1400">
                <a:solidFill>
                  <a:srgbClr val="188038"/>
                </a:solidFill>
              </a:rPr>
              <a:t>RandomizedSearchCV</a:t>
            </a:r>
            <a:r>
              <a:rPr lang="en" sz="1400">
                <a:solidFill>
                  <a:srgbClr val="000000"/>
                </a:solidFill>
              </a:rPr>
              <a:t> on oversampled training data.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Parameters tuned: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</a:rPr>
              <a:t>n_estimators</a:t>
            </a:r>
            <a:r>
              <a:rPr lang="en" sz="1400">
                <a:solidFill>
                  <a:srgbClr val="000000"/>
                </a:solidFill>
              </a:rPr>
              <a:t>: Number of boosting rounds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</a:rPr>
              <a:t>learning_rate</a:t>
            </a:r>
            <a:r>
              <a:rPr lang="en" sz="1400">
                <a:solidFill>
                  <a:srgbClr val="000000"/>
                </a:solidFill>
              </a:rPr>
              <a:t>: Controls the contribution of each tree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</a:rPr>
              <a:t>subsample</a:t>
            </a:r>
            <a:r>
              <a:rPr lang="en" sz="1400">
                <a:solidFill>
                  <a:srgbClr val="000000"/>
                </a:solidFill>
              </a:rPr>
              <a:t>: Fraction of data sampled for each tree (to reduce overfitting)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</a:rPr>
              <a:t>max_features</a:t>
            </a:r>
            <a:r>
              <a:rPr lang="en" sz="1400">
                <a:solidFill>
                  <a:srgbClr val="000000"/>
                </a:solidFill>
              </a:rPr>
              <a:t>: Maximum features considered at each split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Result: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Boosted recall from </a:t>
            </a:r>
            <a:r>
              <a:rPr b="1" lang="en" sz="1400">
                <a:solidFill>
                  <a:srgbClr val="000000"/>
                </a:solidFill>
              </a:rPr>
              <a:t>0.7968 → 0.8104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Improved F1 Score from </a:t>
            </a:r>
            <a:r>
              <a:rPr b="1" lang="en" sz="1400">
                <a:solidFill>
                  <a:srgbClr val="000000"/>
                </a:solidFill>
              </a:rPr>
              <a:t>0.7900 → 0.7968</a:t>
            </a:r>
            <a:br>
              <a:rPr b="1" lang="en" sz="1400">
                <a:solidFill>
                  <a:srgbClr val="000000"/>
                </a:solidFill>
              </a:rPr>
            </a:b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500"/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362" name="Google Shape;362;g360513b52f5_0_325"/>
          <p:cNvSpPr txBox="1"/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000">
                <a:solidFill>
                  <a:srgbClr val="000000"/>
                </a:solidFill>
              </a:rPr>
              <a:t>Overview of the Selected Model: Gradient Boosting (GBM) (2/3)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60513b52f5_0_331"/>
          <p:cNvSpPr txBox="1"/>
          <p:nvPr/>
        </p:nvSpPr>
        <p:spPr>
          <a:xfrm>
            <a:off x="4077350" y="4568775"/>
            <a:ext cx="501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8" name="Google Shape;368;g360513b52f5_0_331"/>
          <p:cNvSpPr txBox="1"/>
          <p:nvPr>
            <p:ph idx="1" type="body"/>
          </p:nvPr>
        </p:nvSpPr>
        <p:spPr>
          <a:xfrm>
            <a:off x="202550" y="1319175"/>
            <a:ext cx="47406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rPr lang="en" sz="1400">
                <a:solidFill>
                  <a:srgbClr val="000000"/>
                </a:solidFill>
              </a:rPr>
              <a:t>📈 </a:t>
            </a:r>
            <a:r>
              <a:rPr b="1" lang="en" sz="1400">
                <a:solidFill>
                  <a:srgbClr val="000000"/>
                </a:solidFill>
              </a:rPr>
              <a:t>Final Performance on Validation Set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📌 Summary for Gradient Boosting (GBM)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lang="en" sz="1400">
                <a:solidFill>
                  <a:srgbClr val="000000"/>
                </a:solidFill>
              </a:rPr>
              <a:t>The tuned </a:t>
            </a:r>
            <a:r>
              <a:rPr b="1" lang="en" sz="1400">
                <a:solidFill>
                  <a:srgbClr val="000000"/>
                </a:solidFill>
              </a:rPr>
              <a:t>Gradient Boosting model</a:t>
            </a:r>
            <a:r>
              <a:rPr lang="en" sz="1400">
                <a:solidFill>
                  <a:srgbClr val="000000"/>
                </a:solidFill>
              </a:rPr>
              <a:t> offers the best trade-off between: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Capturing positive cases (Certified)</a:t>
            </a:r>
            <a:r>
              <a:rPr lang="en" sz="1400">
                <a:solidFill>
                  <a:srgbClr val="000000"/>
                </a:solidFill>
              </a:rPr>
              <a:t> with high recall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Avoiding false positives</a:t>
            </a:r>
            <a:r>
              <a:rPr lang="en" sz="1400">
                <a:solidFill>
                  <a:srgbClr val="000000"/>
                </a:solidFill>
              </a:rPr>
              <a:t> with strong precision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Generalizing well</a:t>
            </a:r>
            <a:r>
              <a:rPr lang="en" sz="1400">
                <a:solidFill>
                  <a:srgbClr val="000000"/>
                </a:solidFill>
              </a:rPr>
              <a:t> from training to validation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500"/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</p:txBody>
      </p:sp>
      <p:graphicFrame>
        <p:nvGraphicFramePr>
          <p:cNvPr id="369" name="Google Shape;369;g360513b52f5_0_331"/>
          <p:cNvGraphicFramePr/>
          <p:nvPr/>
        </p:nvGraphicFramePr>
        <p:xfrm>
          <a:off x="5536825" y="261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{89FFC056-BBED-4496-A378-7426527E0209}</a:tableStyleId>
              </a:tblPr>
              <a:tblGrid>
                <a:gridCol w="1666225"/>
                <a:gridCol w="1666225"/>
              </a:tblGrid>
              <a:tr h="199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Metric</a:t>
                      </a:r>
                      <a:endParaRPr b="1"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Score</a:t>
                      </a:r>
                      <a:endParaRPr b="1"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Accuracy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0.7239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Precision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0.7836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Recall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0.8104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F1 Score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0.7968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ROC AUC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0.7239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0" name="Google Shape;370;g360513b52f5_0_331"/>
          <p:cNvSpPr txBox="1"/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000">
                <a:solidFill>
                  <a:srgbClr val="000000"/>
                </a:solidFill>
              </a:rPr>
              <a:t>Overview of the Selected Model: Gradient Boosting (GBM) (3/3)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371" name="Google Shape;371;g360513b52f5_0_331"/>
          <p:cNvPicPr preferRelativeResize="0"/>
          <p:nvPr/>
        </p:nvPicPr>
        <p:blipFill rotWithShape="1">
          <a:blip r:embed="rId3">
            <a:alphaModFix/>
          </a:blip>
          <a:srcRect b="22607" l="19032" r="18809" t="15334"/>
          <a:stretch/>
        </p:blipFill>
        <p:spPr>
          <a:xfrm>
            <a:off x="6466525" y="861975"/>
            <a:ext cx="1379225" cy="148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60513b52f5_0_310"/>
          <p:cNvSpPr txBox="1"/>
          <p:nvPr>
            <p:ph idx="1" type="body"/>
          </p:nvPr>
        </p:nvSpPr>
        <p:spPr>
          <a:xfrm>
            <a:off x="202550" y="938175"/>
            <a:ext cx="5230500" cy="29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700">
                <a:solidFill>
                  <a:srgbClr val="000000"/>
                </a:solidFill>
              </a:rPr>
              <a:t>🏆 Conclusion</a:t>
            </a:r>
            <a:endParaRPr b="1"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rgbClr val="000000"/>
                </a:solidFill>
              </a:rPr>
              <a:t>Gradient Boosting (GBM)</a:t>
            </a:r>
            <a:r>
              <a:rPr lang="en" sz="1700">
                <a:solidFill>
                  <a:srgbClr val="000000"/>
                </a:solidFill>
              </a:rPr>
              <a:t> was selected as the </a:t>
            </a:r>
            <a:r>
              <a:rPr b="1" lang="en" sz="1700">
                <a:solidFill>
                  <a:srgbClr val="000000"/>
                </a:solidFill>
              </a:rPr>
              <a:t>final model</a:t>
            </a:r>
            <a:r>
              <a:rPr lang="en" sz="1700">
                <a:solidFill>
                  <a:srgbClr val="000000"/>
                </a:solidFill>
              </a:rPr>
              <a:t> due to: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unito"/>
              <a:buChar char="○"/>
            </a:pPr>
            <a:r>
              <a:rPr lang="en" sz="1700">
                <a:solidFill>
                  <a:srgbClr val="000000"/>
                </a:solidFill>
              </a:rPr>
              <a:t>Strong performance across all metrics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unito"/>
              <a:buChar char="○"/>
            </a:pPr>
            <a:r>
              <a:rPr lang="en" sz="1700">
                <a:solidFill>
                  <a:srgbClr val="000000"/>
                </a:solidFill>
              </a:rPr>
              <a:t>Stable cross-validation results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unito"/>
              <a:buChar char="○"/>
            </a:pPr>
            <a:r>
              <a:rPr lang="en" sz="1700">
                <a:solidFill>
                  <a:srgbClr val="000000"/>
                </a:solidFill>
              </a:rPr>
              <a:t>Balanced generalization on validation data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600"/>
              </a:spcAft>
              <a:buClr>
                <a:srgbClr val="000000"/>
              </a:buClr>
              <a:buSzPts val="1700"/>
              <a:buFont typeface="Nunito"/>
              <a:buChar char="●"/>
            </a:pPr>
            <a:r>
              <a:rPr lang="en" sz="1700">
                <a:solidFill>
                  <a:srgbClr val="000000"/>
                </a:solidFill>
              </a:rPr>
              <a:t>AdaBoost and Random Forest also performed well post-tuning but had slightly lower overall consistency or interpretability.</a:t>
            </a:r>
            <a:endParaRPr b="1" sz="1700">
              <a:solidFill>
                <a:srgbClr val="000000"/>
              </a:solidFill>
            </a:endParaRPr>
          </a:p>
        </p:txBody>
      </p:sp>
      <p:sp>
        <p:nvSpPr>
          <p:cNvPr id="377" name="Google Shape;377;g360513b52f5_0_310"/>
          <p:cNvSpPr txBox="1"/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000">
                <a:solidFill>
                  <a:srgbClr val="000000"/>
                </a:solidFill>
              </a:rPr>
              <a:t>Model Performance Summary and Final Model Selection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378" name="Google Shape;378;g360513b52f5_0_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7925" y="1380450"/>
            <a:ext cx="2617025" cy="26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60513b52f5_0_376"/>
          <p:cNvSpPr txBox="1"/>
          <p:nvPr>
            <p:ph idx="1" type="body"/>
          </p:nvPr>
        </p:nvSpPr>
        <p:spPr>
          <a:xfrm>
            <a:off x="114150" y="619650"/>
            <a:ext cx="3906600" cy="4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300">
                <a:solidFill>
                  <a:srgbClr val="000000"/>
                </a:solidFill>
              </a:rPr>
              <a:t>Top predictors:</a:t>
            </a:r>
            <a:endParaRPr b="1" sz="1300">
              <a:solidFill>
                <a:srgbClr val="000000"/>
              </a:solidFill>
            </a:endParaRPr>
          </a:p>
          <a:p>
            <a:pPr indent="-311150" lvl="1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1" lang="en">
                <a:solidFill>
                  <a:srgbClr val="000000"/>
                </a:solidFill>
              </a:rPr>
              <a:t>Master’s degree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b="1" lang="en">
                <a:solidFill>
                  <a:srgbClr val="000000"/>
                </a:solidFill>
              </a:rPr>
              <a:t>prior job experience</a:t>
            </a:r>
            <a:r>
              <a:rPr lang="en">
                <a:solidFill>
                  <a:srgbClr val="000000"/>
                </a:solidFill>
              </a:rPr>
              <a:t> are the most influential factors in visa approval.</a:t>
            </a:r>
            <a:endParaRPr>
              <a:solidFill>
                <a:srgbClr val="000000"/>
              </a:solidFill>
            </a:endParaRPr>
          </a:p>
          <a:p>
            <a:pPr indent="-311150" lvl="1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1" lang="en">
                <a:solidFill>
                  <a:srgbClr val="000000"/>
                </a:solidFill>
              </a:rPr>
              <a:t>Employment region</a:t>
            </a:r>
            <a:r>
              <a:rPr lang="en">
                <a:solidFill>
                  <a:srgbClr val="000000"/>
                </a:solidFill>
              </a:rPr>
              <a:t> (especially South and Midwest) and </a:t>
            </a:r>
            <a:r>
              <a:rPr b="1" lang="en">
                <a:solidFill>
                  <a:srgbClr val="000000"/>
                </a:solidFill>
              </a:rPr>
              <a:t>Doctorate degree</a:t>
            </a:r>
            <a:r>
              <a:rPr lang="en">
                <a:solidFill>
                  <a:srgbClr val="000000"/>
                </a:solidFill>
              </a:rPr>
              <a:t> also significantly impact predictions.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300">
                <a:solidFill>
                  <a:srgbClr val="000000"/>
                </a:solidFill>
              </a:rPr>
              <a:t>Moderate factors:</a:t>
            </a:r>
            <a:endParaRPr b="1" sz="1300">
              <a:solidFill>
                <a:srgbClr val="000000"/>
              </a:solidFill>
            </a:endParaRPr>
          </a:p>
          <a:p>
            <a:pPr indent="-311150" lvl="1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>
                <a:solidFill>
                  <a:srgbClr val="000000"/>
                </a:solidFill>
              </a:rPr>
              <a:t>Features like </a:t>
            </a:r>
            <a:r>
              <a:rPr b="1" lang="en">
                <a:solidFill>
                  <a:srgbClr val="000000"/>
                </a:solidFill>
              </a:rPr>
              <a:t>high school education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b="1" lang="en">
                <a:solidFill>
                  <a:srgbClr val="000000"/>
                </a:solidFill>
              </a:rPr>
              <a:t>prevailing wage</a:t>
            </a:r>
            <a:r>
              <a:rPr lang="en">
                <a:solidFill>
                  <a:srgbClr val="000000"/>
                </a:solidFill>
              </a:rPr>
              <a:t>, and </a:t>
            </a:r>
            <a:r>
              <a:rPr b="1" lang="en">
                <a:solidFill>
                  <a:srgbClr val="000000"/>
                </a:solidFill>
              </a:rPr>
              <a:t>continent (Europe)</a:t>
            </a:r>
            <a:r>
              <a:rPr lang="en">
                <a:solidFill>
                  <a:srgbClr val="000000"/>
                </a:solidFill>
              </a:rPr>
              <a:t> contribute meaningfully but to a lesser extent.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300">
                <a:solidFill>
                  <a:srgbClr val="000000"/>
                </a:solidFill>
              </a:rPr>
              <a:t>Least influential:</a:t>
            </a:r>
            <a:endParaRPr b="1" sz="1300">
              <a:solidFill>
                <a:srgbClr val="000000"/>
              </a:solidFill>
            </a:endParaRPr>
          </a:p>
          <a:p>
            <a:pPr indent="-311150" lvl="1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1" lang="en">
                <a:solidFill>
                  <a:srgbClr val="000000"/>
                </a:solidFill>
              </a:rPr>
              <a:t>Monthly wage unit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b="1" lang="en">
                <a:solidFill>
                  <a:srgbClr val="000000"/>
                </a:solidFill>
              </a:rPr>
              <a:t>continent (Oceania/South America)</a:t>
            </a:r>
            <a:r>
              <a:rPr lang="en">
                <a:solidFill>
                  <a:srgbClr val="000000"/>
                </a:solidFill>
              </a:rPr>
              <a:t>, and </a:t>
            </a:r>
            <a:r>
              <a:rPr b="1" lang="en">
                <a:solidFill>
                  <a:srgbClr val="000000"/>
                </a:solidFill>
              </a:rPr>
              <a:t>number of employees</a:t>
            </a:r>
            <a:r>
              <a:rPr lang="en">
                <a:solidFill>
                  <a:srgbClr val="000000"/>
                </a:solidFill>
              </a:rPr>
              <a:t> have minimal impact.</a:t>
            </a:r>
            <a:endParaRPr>
              <a:solidFill>
                <a:srgbClr val="000000"/>
              </a:solidFill>
            </a:endParaRPr>
          </a:p>
          <a:p>
            <a:pPr indent="0" lvl="0" marL="0" marR="3810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500"/>
              <a:buNone/>
            </a:pPr>
            <a:r>
              <a:rPr lang="en" sz="1300">
                <a:solidFill>
                  <a:srgbClr val="000000"/>
                </a:solidFill>
              </a:rPr>
              <a:t>The model heavily favors education, experience, and job location as the strongest signals for certification outcomes.</a:t>
            </a:r>
            <a:endParaRPr b="1" sz="1300">
              <a:solidFill>
                <a:srgbClr val="000000"/>
              </a:solidFill>
            </a:endParaRPr>
          </a:p>
        </p:txBody>
      </p:sp>
      <p:sp>
        <p:nvSpPr>
          <p:cNvPr id="384" name="Google Shape;384;g360513b52f5_0_376"/>
          <p:cNvSpPr txBox="1"/>
          <p:nvPr/>
        </p:nvSpPr>
        <p:spPr>
          <a:xfrm>
            <a:off x="4077350" y="4568775"/>
            <a:ext cx="501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5" name="Google Shape;385;g360513b52f5_0_376"/>
          <p:cNvSpPr txBox="1"/>
          <p:nvPr>
            <p:ph type="title"/>
          </p:nvPr>
        </p:nvSpPr>
        <p:spPr>
          <a:xfrm>
            <a:off x="202550" y="60673"/>
            <a:ext cx="8520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100">
                <a:solidFill>
                  <a:srgbClr val="000000"/>
                </a:solidFill>
              </a:rPr>
              <a:t>Summary of Feature Importance (Gradient Boosting Model)</a:t>
            </a:r>
            <a:endParaRPr sz="2100">
              <a:solidFill>
                <a:srgbClr val="000000"/>
              </a:solidFill>
            </a:endParaRPr>
          </a:p>
        </p:txBody>
      </p:sp>
      <p:pic>
        <p:nvPicPr>
          <p:cNvPr id="386" name="Google Shape;386;g360513b52f5_0_3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3400" y="685800"/>
            <a:ext cx="5178100" cy="43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0513b52f5_0_453"/>
          <p:cNvSpPr txBox="1"/>
          <p:nvPr>
            <p:ph type="title"/>
          </p:nvPr>
        </p:nvSpPr>
        <p:spPr>
          <a:xfrm>
            <a:off x="202550" y="136873"/>
            <a:ext cx="85206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Executive Summary: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EasyVisa ML Predictive Modeling Project (3/6)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4" name="Google Shape;84;g360513b52f5_0_453"/>
          <p:cNvSpPr txBox="1"/>
          <p:nvPr>
            <p:ph idx="1" type="body"/>
          </p:nvPr>
        </p:nvSpPr>
        <p:spPr>
          <a:xfrm>
            <a:off x="202550" y="1242975"/>
            <a:ext cx="7617300" cy="3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🧠 Best Performing Model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Selected Model:</a:t>
            </a:r>
            <a:r>
              <a:rPr lang="en" sz="1400">
                <a:solidFill>
                  <a:srgbClr val="000000"/>
                </a:solidFill>
              </a:rPr>
              <a:t> Gradient Boosting (GBM)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b="1" lang="en" sz="1400">
                <a:solidFill>
                  <a:srgbClr val="000000"/>
                </a:solidFill>
              </a:rPr>
              <a:t>Validation Performance (After Tuning):</a:t>
            </a:r>
            <a:endParaRPr b="1"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lang="en" sz="1400">
                <a:solidFill>
                  <a:srgbClr val="000000"/>
                </a:solidFill>
              </a:rPr>
              <a:t>Recall:</a:t>
            </a:r>
            <a:r>
              <a:rPr lang="en" sz="1400">
                <a:solidFill>
                  <a:srgbClr val="000000"/>
                </a:solidFill>
              </a:rPr>
              <a:t> 0.8104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lang="en" sz="1400">
                <a:solidFill>
                  <a:srgbClr val="000000"/>
                </a:solidFill>
              </a:rPr>
              <a:t>F1 Score:</a:t>
            </a:r>
            <a:r>
              <a:rPr lang="en" sz="1400">
                <a:solidFill>
                  <a:srgbClr val="000000"/>
                </a:solidFill>
              </a:rPr>
              <a:t> 0.7968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lang="en" sz="1400">
                <a:solidFill>
                  <a:srgbClr val="000000"/>
                </a:solidFill>
              </a:rPr>
              <a:t>Precision:</a:t>
            </a:r>
            <a:r>
              <a:rPr lang="en" sz="1400">
                <a:solidFill>
                  <a:srgbClr val="000000"/>
                </a:solidFill>
              </a:rPr>
              <a:t> 0.7836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lang="en" sz="1400">
                <a:solidFill>
                  <a:srgbClr val="000000"/>
                </a:solidFill>
              </a:rPr>
              <a:t>Accuracy:</a:t>
            </a:r>
            <a:r>
              <a:rPr lang="en" sz="1400">
                <a:solidFill>
                  <a:srgbClr val="000000"/>
                </a:solidFill>
              </a:rPr>
              <a:t> 0.7239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lang="en" sz="1400">
                <a:solidFill>
                  <a:srgbClr val="000000"/>
                </a:solidFill>
              </a:rPr>
              <a:t>ROC AUC:</a:t>
            </a:r>
            <a:r>
              <a:rPr lang="en" sz="1400">
                <a:solidFill>
                  <a:srgbClr val="000000"/>
                </a:solidFill>
              </a:rPr>
              <a:t> 0.7239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500"/>
              <a:buNone/>
            </a:pPr>
            <a:r>
              <a:rPr lang="en" sz="1400">
                <a:solidFill>
                  <a:srgbClr val="000000"/>
                </a:solidFill>
              </a:rPr>
              <a:t>GBM was chosen for its strong balance across all key metrics and its ability to generalize well.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85" name="Google Shape;85;g360513b52f5_0_453"/>
          <p:cNvPicPr preferRelativeResize="0"/>
          <p:nvPr/>
        </p:nvPicPr>
        <p:blipFill rotWithShape="1">
          <a:blip r:embed="rId3">
            <a:alphaModFix/>
          </a:blip>
          <a:srcRect b="11574" l="0" r="23065" t="12523"/>
          <a:stretch/>
        </p:blipFill>
        <p:spPr>
          <a:xfrm>
            <a:off x="4497150" y="1394575"/>
            <a:ext cx="4524176" cy="167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60513b52f5_0_356"/>
          <p:cNvSpPr txBox="1"/>
          <p:nvPr>
            <p:ph type="title"/>
          </p:nvPr>
        </p:nvSpPr>
        <p:spPr>
          <a:xfrm>
            <a:off x="202550" y="60673"/>
            <a:ext cx="8520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Most Important Factors Used by the Gradient Boosting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Model for Prediction (1/2)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92" name="Google Shape;392;g360513b52f5_0_356"/>
          <p:cNvSpPr txBox="1"/>
          <p:nvPr>
            <p:ph idx="1" type="body"/>
          </p:nvPr>
        </p:nvSpPr>
        <p:spPr>
          <a:xfrm>
            <a:off x="202550" y="861975"/>
            <a:ext cx="8629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500"/>
              <a:buNone/>
            </a:pPr>
            <a:r>
              <a:rPr lang="en" sz="1400">
                <a:solidFill>
                  <a:srgbClr val="000000"/>
                </a:solidFill>
              </a:rPr>
              <a:t>Based on the </a:t>
            </a:r>
            <a:r>
              <a:rPr b="1" lang="en" sz="1400">
                <a:solidFill>
                  <a:srgbClr val="000000"/>
                </a:solidFill>
              </a:rPr>
              <a:t>feature importance analysis</a:t>
            </a:r>
            <a:r>
              <a:rPr lang="en" sz="1400">
                <a:solidFill>
                  <a:srgbClr val="000000"/>
                </a:solidFill>
              </a:rPr>
              <a:t> from the tuned Gradient Boosting (GBM) model, the following variables contributed most significantly to predicting whether a visa application is </a:t>
            </a:r>
            <a:r>
              <a:rPr b="1" lang="en" sz="1400">
                <a:solidFill>
                  <a:srgbClr val="000000"/>
                </a:solidFill>
              </a:rPr>
              <a:t>Certified</a:t>
            </a:r>
            <a:r>
              <a:rPr lang="en" sz="1400">
                <a:solidFill>
                  <a:srgbClr val="000000"/>
                </a:solidFill>
              </a:rPr>
              <a:t> or </a:t>
            </a:r>
            <a:r>
              <a:rPr b="1" lang="en" sz="1400">
                <a:solidFill>
                  <a:srgbClr val="000000"/>
                </a:solidFill>
              </a:rPr>
              <a:t>Denied</a:t>
            </a:r>
            <a:r>
              <a:rPr lang="en" sz="1400">
                <a:solidFill>
                  <a:srgbClr val="000000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93" name="Google Shape;393;g360513b52f5_0_356"/>
          <p:cNvSpPr txBox="1"/>
          <p:nvPr/>
        </p:nvSpPr>
        <p:spPr>
          <a:xfrm>
            <a:off x="4077350" y="4568775"/>
            <a:ext cx="501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394" name="Google Shape;394;g360513b52f5_0_356"/>
          <p:cNvGraphicFramePr/>
          <p:nvPr/>
        </p:nvGraphicFramePr>
        <p:xfrm>
          <a:off x="202575" y="158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{89FFC056-BBED-4496-A378-7426527E0209}</a:tableStyleId>
              </a:tblPr>
              <a:tblGrid>
                <a:gridCol w="1814550"/>
                <a:gridCol w="69078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Feature Name</a:t>
                      </a:r>
                      <a:endParaRPr b="1"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Importance Summary</a:t>
                      </a:r>
                      <a:endParaRPr b="1"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188038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prevailing_wage</a:t>
                      </a:r>
                      <a:endParaRPr sz="1200" u="none" cap="none" strike="noStrike">
                        <a:solidFill>
                          <a:srgbClr val="188038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Higher wages strongly correlate with certification.</a:t>
                      </a: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 Certified cases cluster around high-salary roles.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188038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education_of_employee</a:t>
                      </a:r>
                      <a:endParaRPr sz="1200" u="none" cap="none" strike="noStrike">
                        <a:solidFill>
                          <a:srgbClr val="188038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Higher education levels (Master’s/PhD)</a:t>
                      </a: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 improve approval likelihood dramatically.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188038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full_time_position_Y</a:t>
                      </a:r>
                      <a:endParaRPr sz="1200" u="none" cap="none" strike="noStrike">
                        <a:solidFill>
                          <a:srgbClr val="188038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Full-time jobs are far more likely to be approved</a:t>
                      </a: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 than part-time equivalents.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188038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has_job_experience_Y</a:t>
                      </a:r>
                      <a:endParaRPr sz="1200" u="none" cap="none" strike="noStrike">
                        <a:solidFill>
                          <a:srgbClr val="188038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Prior job experience </a:t>
                      </a:r>
                      <a:r>
                        <a:rPr b="1"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boosts the chances of approval</a:t>
                      </a: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, indicating readiness and credibility.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188038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requires_job_training_N</a:t>
                      </a:r>
                      <a:endParaRPr sz="1200" u="none" cap="none" strike="noStrike">
                        <a:solidFill>
                          <a:srgbClr val="188038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Applications that </a:t>
                      </a:r>
                      <a:r>
                        <a:rPr b="1"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do not require job training</a:t>
                      </a: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 tend to be more favorable.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188038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unit_of_wage_Year</a:t>
                      </a:r>
                      <a:endParaRPr sz="1200" u="none" cap="none" strike="noStrike">
                        <a:solidFill>
                          <a:srgbClr val="188038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Yearly compensation is common among approved cases, reflecting stable, long-term roles.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188038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continent_Asia</a:t>
                      </a: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 / </a:t>
                      </a:r>
                      <a:r>
                        <a:rPr lang="en" sz="1200" u="none" cap="none" strike="noStrike">
                          <a:solidFill>
                            <a:srgbClr val="188038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continent_Europe</a:t>
                      </a:r>
                      <a:endParaRPr sz="1200" u="none" cap="none" strike="noStrike">
                        <a:solidFill>
                          <a:srgbClr val="188038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Continent of origin contributes, with </a:t>
                      </a:r>
                      <a:r>
                        <a:rPr b="1"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Europe showing the highest success rate</a:t>
                      </a:r>
                      <a:r>
                        <a:rPr lang="en" sz="12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, followed by Asia.</a:t>
                      </a:r>
                      <a:endParaRPr sz="12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60513b52f5_0_365"/>
          <p:cNvSpPr txBox="1"/>
          <p:nvPr>
            <p:ph idx="1" type="body"/>
          </p:nvPr>
        </p:nvSpPr>
        <p:spPr>
          <a:xfrm>
            <a:off x="202550" y="938175"/>
            <a:ext cx="8357400" cy="3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📌 Insights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Economic factors</a:t>
            </a:r>
            <a:r>
              <a:rPr lang="en" sz="1400">
                <a:solidFill>
                  <a:srgbClr val="000000"/>
                </a:solidFill>
              </a:rPr>
              <a:t> (like wage and full-time status) carry the highest weight.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Human capital indicators</a:t>
            </a:r>
            <a:r>
              <a:rPr lang="en" sz="1400">
                <a:solidFill>
                  <a:srgbClr val="000000"/>
                </a:solidFill>
              </a:rPr>
              <a:t> (education and experience) are major differentiators.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Geography and role structure</a:t>
            </a:r>
            <a:r>
              <a:rPr lang="en" sz="1400">
                <a:solidFill>
                  <a:srgbClr val="000000"/>
                </a:solidFill>
              </a:rPr>
              <a:t> (unit of wage, training requirement) also influence decisions.</a:t>
            </a:r>
            <a:br>
              <a:rPr lang="en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✅ Conclusion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lang="en" sz="1400">
                <a:solidFill>
                  <a:srgbClr val="000000"/>
                </a:solidFill>
              </a:rPr>
              <a:t>The model heavily relies on features that reflect </a:t>
            </a:r>
            <a:r>
              <a:rPr b="1" lang="en" sz="1400">
                <a:solidFill>
                  <a:srgbClr val="000000"/>
                </a:solidFill>
              </a:rPr>
              <a:t>job quality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b="1" lang="en" sz="1400">
                <a:solidFill>
                  <a:srgbClr val="000000"/>
                </a:solidFill>
              </a:rPr>
              <a:t>applicant qualifications</a:t>
            </a:r>
            <a:r>
              <a:rPr lang="en" sz="1400">
                <a:solidFill>
                  <a:srgbClr val="000000"/>
                </a:solidFill>
              </a:rPr>
              <a:t>, and </a:t>
            </a:r>
            <a:r>
              <a:rPr b="1" lang="en" sz="1400">
                <a:solidFill>
                  <a:srgbClr val="000000"/>
                </a:solidFill>
              </a:rPr>
              <a:t>stability of employment</a:t>
            </a:r>
            <a:r>
              <a:rPr lang="en" sz="1400">
                <a:solidFill>
                  <a:srgbClr val="000000"/>
                </a:solidFill>
              </a:rPr>
              <a:t>. These factors align closely with real-world visa approval criteria, adding interpretability and trust to the model’s predictions.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5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400" name="Google Shape;400;g360513b52f5_0_365"/>
          <p:cNvSpPr txBox="1"/>
          <p:nvPr/>
        </p:nvSpPr>
        <p:spPr>
          <a:xfrm>
            <a:off x="4077350" y="4568775"/>
            <a:ext cx="501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1" name="Google Shape;401;g360513b52f5_0_365"/>
          <p:cNvSpPr txBox="1"/>
          <p:nvPr>
            <p:ph type="title"/>
          </p:nvPr>
        </p:nvSpPr>
        <p:spPr>
          <a:xfrm>
            <a:off x="202550" y="60673"/>
            <a:ext cx="8520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Most Important Factors Used by the Gradient Boosting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Model for Prediction (2/2)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60513b52f5_0_390"/>
          <p:cNvSpPr txBox="1"/>
          <p:nvPr>
            <p:ph idx="1" type="body"/>
          </p:nvPr>
        </p:nvSpPr>
        <p:spPr>
          <a:xfrm>
            <a:off x="202550" y="709575"/>
            <a:ext cx="8629800" cy="4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📌 1. High-Skilled, Educated Applicants Drive Approval Rates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Applicants with a </a:t>
            </a:r>
            <a:r>
              <a:rPr b="1" lang="en" sz="1400">
                <a:solidFill>
                  <a:srgbClr val="000000"/>
                </a:solidFill>
              </a:rPr>
              <a:t>Master’s or Doctorate degree</a:t>
            </a:r>
            <a:r>
              <a:rPr lang="en" sz="1400">
                <a:solidFill>
                  <a:srgbClr val="000000"/>
                </a:solidFill>
              </a:rPr>
              <a:t> are far more likely to be certified.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Recommendation:</a:t>
            </a:r>
            <a:r>
              <a:rPr lang="en" sz="1400">
                <a:solidFill>
                  <a:srgbClr val="000000"/>
                </a:solidFill>
              </a:rPr>
              <a:t> Focus visa sponsorship resources on candidates with advanced degrees to maximize approval success.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📌 2. Prior Work Experience Strongly Boosts Certification Odds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Having </a:t>
            </a:r>
            <a:r>
              <a:rPr b="1" lang="en" sz="1400">
                <a:solidFill>
                  <a:srgbClr val="000000"/>
                </a:solidFill>
              </a:rPr>
              <a:t>relevant job experience</a:t>
            </a:r>
            <a:r>
              <a:rPr lang="en" sz="1400">
                <a:solidFill>
                  <a:srgbClr val="000000"/>
                </a:solidFill>
              </a:rPr>
              <a:t> is among the top predictors of success.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Recommendation:</a:t>
            </a:r>
            <a:r>
              <a:rPr lang="en" sz="1400">
                <a:solidFill>
                  <a:srgbClr val="000000"/>
                </a:solidFill>
              </a:rPr>
              <a:t> Clearly document and validate applicants’ prior work experience to strengthen the case file.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📌 3. Region of Employment Influences Approval Likelihood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Jobs located in the </a:t>
            </a:r>
            <a:r>
              <a:rPr b="1" lang="en" sz="1400">
                <a:solidFill>
                  <a:srgbClr val="000000"/>
                </a:solidFill>
              </a:rPr>
              <a:t>South and Midwest U.S. regions</a:t>
            </a:r>
            <a:r>
              <a:rPr lang="en" sz="1400">
                <a:solidFill>
                  <a:srgbClr val="000000"/>
                </a:solidFill>
              </a:rPr>
              <a:t> see higher certification rates.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Recommendation:</a:t>
            </a:r>
            <a:r>
              <a:rPr lang="en" sz="1400">
                <a:solidFill>
                  <a:srgbClr val="000000"/>
                </a:solidFill>
              </a:rPr>
              <a:t> Align recruitment and job placement strategies with regions historically showing favorable outcomes.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407" name="Google Shape;407;g360513b52f5_0_390"/>
          <p:cNvSpPr txBox="1"/>
          <p:nvPr/>
        </p:nvSpPr>
        <p:spPr>
          <a:xfrm>
            <a:off x="4077350" y="4568775"/>
            <a:ext cx="501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8" name="Google Shape;408;g360513b52f5_0_390"/>
          <p:cNvSpPr txBox="1"/>
          <p:nvPr>
            <p:ph type="title"/>
          </p:nvPr>
        </p:nvSpPr>
        <p:spPr>
          <a:xfrm>
            <a:off x="202550" y="60673"/>
            <a:ext cx="8520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Actionable Insights &amp; Recommendations (1/2)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60513b52f5_0_397"/>
          <p:cNvSpPr txBox="1"/>
          <p:nvPr>
            <p:ph idx="1" type="body"/>
          </p:nvPr>
        </p:nvSpPr>
        <p:spPr>
          <a:xfrm>
            <a:off x="202550" y="709575"/>
            <a:ext cx="8800800" cy="4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📌 4. Prevailing Wage Matters—but Less Than Expected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While wage is important, </a:t>
            </a:r>
            <a:r>
              <a:rPr b="1" lang="en" sz="1400">
                <a:solidFill>
                  <a:srgbClr val="000000"/>
                </a:solidFill>
              </a:rPr>
              <a:t>human capital factors</a:t>
            </a:r>
            <a:r>
              <a:rPr lang="en" sz="1400">
                <a:solidFill>
                  <a:srgbClr val="000000"/>
                </a:solidFill>
              </a:rPr>
              <a:t> (education, experience) outweigh salary alone.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Recommendation:</a:t>
            </a:r>
            <a:r>
              <a:rPr lang="en" sz="1400">
                <a:solidFill>
                  <a:srgbClr val="000000"/>
                </a:solidFill>
              </a:rPr>
              <a:t> Maintain competitive wages but prioritize candidate qualifications when forecasting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📌 5. Categorical Details like Wage Unit and Continent Are Low Impact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Variables such as </a:t>
            </a:r>
            <a:r>
              <a:rPr b="1" lang="en" sz="1400">
                <a:solidFill>
                  <a:srgbClr val="000000"/>
                </a:solidFill>
              </a:rPr>
              <a:t>unit of wage</a:t>
            </a:r>
            <a:r>
              <a:rPr lang="en" sz="1400">
                <a:solidFill>
                  <a:srgbClr val="000000"/>
                </a:solidFill>
              </a:rPr>
              <a:t> or </a:t>
            </a:r>
            <a:r>
              <a:rPr b="1" lang="en" sz="1400">
                <a:solidFill>
                  <a:srgbClr val="000000"/>
                </a:solidFill>
              </a:rPr>
              <a:t>applicant continent (outside of Europe)</a:t>
            </a:r>
            <a:r>
              <a:rPr lang="en" sz="1400">
                <a:solidFill>
                  <a:srgbClr val="000000"/>
                </a:solidFill>
              </a:rPr>
              <a:t> have low predictive value.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Recommendation:</a:t>
            </a:r>
            <a:r>
              <a:rPr lang="en" sz="1400">
                <a:solidFill>
                  <a:srgbClr val="000000"/>
                </a:solidFill>
              </a:rPr>
              <a:t> Do not over-emphasize these factors in visa evaluation criteria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🚀 Actionable Strategy Moving Forward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Build an internal scoring system using the top predictive features (education, experience, location) to </a:t>
            </a:r>
            <a:r>
              <a:rPr b="1" lang="en" sz="1400">
                <a:solidFill>
                  <a:srgbClr val="000000"/>
                </a:solidFill>
              </a:rPr>
              <a:t>pre-screen candidates</a:t>
            </a:r>
            <a:r>
              <a:rPr lang="en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Automate risk assessment using the trained GBM model to </a:t>
            </a:r>
            <a:r>
              <a:rPr b="1" lang="en" sz="1400">
                <a:solidFill>
                  <a:srgbClr val="000000"/>
                </a:solidFill>
              </a:rPr>
              <a:t>prioritize low-risk, high-likelihood applications</a:t>
            </a:r>
            <a:r>
              <a:rPr lang="en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Use model insights to </a:t>
            </a:r>
            <a:r>
              <a:rPr b="1" lang="en" sz="1400">
                <a:solidFill>
                  <a:srgbClr val="000000"/>
                </a:solidFill>
              </a:rPr>
              <a:t>guide client education</a:t>
            </a:r>
            <a:r>
              <a:rPr lang="en" sz="1400">
                <a:solidFill>
                  <a:srgbClr val="000000"/>
                </a:solidFill>
              </a:rPr>
              <a:t>, helping businesses understand what makes an application stronger.</a:t>
            </a:r>
            <a:br>
              <a:rPr lang="en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500"/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414" name="Google Shape;414;g360513b52f5_0_397"/>
          <p:cNvSpPr txBox="1"/>
          <p:nvPr/>
        </p:nvSpPr>
        <p:spPr>
          <a:xfrm>
            <a:off x="4077350" y="4568775"/>
            <a:ext cx="501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5" name="Google Shape;415;g360513b52f5_0_397"/>
          <p:cNvSpPr txBox="1"/>
          <p:nvPr>
            <p:ph type="title"/>
          </p:nvPr>
        </p:nvSpPr>
        <p:spPr>
          <a:xfrm>
            <a:off x="202550" y="60673"/>
            <a:ext cx="8520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Actionable Insights &amp; Recommendations (2/2)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60513b52f5_0_403"/>
          <p:cNvSpPr txBox="1"/>
          <p:nvPr>
            <p:ph idx="1" type="body"/>
          </p:nvPr>
        </p:nvSpPr>
        <p:spPr>
          <a:xfrm>
            <a:off x="202550" y="709575"/>
            <a:ext cx="8800800" cy="4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>
                <a:solidFill>
                  <a:srgbClr val="000000"/>
                </a:solidFill>
              </a:rPr>
              <a:t>1. Human Capital Drives Approvals</a:t>
            </a:r>
            <a:endParaRPr b="1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</a:rPr>
              <a:t>Education and experience</a:t>
            </a:r>
            <a:r>
              <a:rPr lang="en">
                <a:solidFill>
                  <a:srgbClr val="000000"/>
                </a:solidFill>
              </a:rPr>
              <a:t> are the strongest predictors of visa success.</a:t>
            </a:r>
            <a:endParaRPr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Applicants with a </a:t>
            </a:r>
            <a:r>
              <a:rPr b="1" lang="en">
                <a:solidFill>
                  <a:srgbClr val="000000"/>
                </a:solidFill>
              </a:rPr>
              <a:t>Master’s or Doctorate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b="1" lang="en">
                <a:solidFill>
                  <a:srgbClr val="000000"/>
                </a:solidFill>
              </a:rPr>
              <a:t>prior job experience</a:t>
            </a:r>
            <a:r>
              <a:rPr lang="en">
                <a:solidFill>
                  <a:srgbClr val="000000"/>
                </a:solidFill>
              </a:rPr>
              <a:t> see significantly higher approval rates.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b="1" lang="en">
                <a:solidFill>
                  <a:srgbClr val="000000"/>
                </a:solidFill>
              </a:rPr>
              <a:t>Implication:</a:t>
            </a:r>
            <a:r>
              <a:rPr lang="en">
                <a:solidFill>
                  <a:srgbClr val="000000"/>
                </a:solidFill>
              </a:rPr>
              <a:t> Focus on qualified, experienced candidates to improve certification outcomes.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>
                <a:solidFill>
                  <a:srgbClr val="000000"/>
                </a:solidFill>
              </a:rPr>
              <a:t>2. Job Structure Matters</a:t>
            </a:r>
            <a:endParaRPr b="1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</a:rPr>
              <a:t>Full-time, salaried roles</a:t>
            </a:r>
            <a:r>
              <a:rPr lang="en">
                <a:solidFill>
                  <a:srgbClr val="000000"/>
                </a:solidFill>
              </a:rPr>
              <a:t> have a much higher success rate than part-time or hourly roles.</a:t>
            </a:r>
            <a:endParaRPr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unito"/>
              <a:buChar char="●"/>
            </a:pPr>
            <a:r>
              <a:rPr lang="en">
                <a:solidFill>
                  <a:srgbClr val="000000"/>
                </a:solidFill>
              </a:rPr>
              <a:t>Wage level plays a role but is secondary to candidate qualifications.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500"/>
              <a:buNone/>
            </a:pPr>
            <a:r>
              <a:rPr b="1" lang="en">
                <a:solidFill>
                  <a:srgbClr val="000000"/>
                </a:solidFill>
              </a:rPr>
              <a:t>Implication:</a:t>
            </a:r>
            <a:r>
              <a:rPr lang="en">
                <a:solidFill>
                  <a:srgbClr val="000000"/>
                </a:solidFill>
              </a:rPr>
              <a:t> Structure roles as stable, full-time positions with competitive compensation.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421" name="Google Shape;421;g360513b52f5_0_403"/>
          <p:cNvSpPr txBox="1"/>
          <p:nvPr/>
        </p:nvSpPr>
        <p:spPr>
          <a:xfrm>
            <a:off x="4077350" y="4568775"/>
            <a:ext cx="501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2" name="Google Shape;422;g360513b52f5_0_403"/>
          <p:cNvSpPr txBox="1"/>
          <p:nvPr>
            <p:ph type="title"/>
          </p:nvPr>
        </p:nvSpPr>
        <p:spPr>
          <a:xfrm>
            <a:off x="202550" y="60673"/>
            <a:ext cx="8520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Final Conclusions (1/2)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60513b52f5_0_410"/>
          <p:cNvSpPr txBox="1"/>
          <p:nvPr>
            <p:ph idx="1" type="body"/>
          </p:nvPr>
        </p:nvSpPr>
        <p:spPr>
          <a:xfrm>
            <a:off x="202550" y="709575"/>
            <a:ext cx="8800800" cy="4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>
                <a:solidFill>
                  <a:srgbClr val="000000"/>
                </a:solidFill>
              </a:rPr>
              <a:t>3. Geography Influences Outcomes</a:t>
            </a:r>
            <a:endParaRPr b="1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</a:rPr>
              <a:t>Southern and Midwestern</a:t>
            </a:r>
            <a:r>
              <a:rPr lang="en">
                <a:solidFill>
                  <a:srgbClr val="000000"/>
                </a:solidFill>
              </a:rPr>
              <a:t> U.S. regions show higher certification rates.</a:t>
            </a:r>
            <a:endParaRPr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</a:rPr>
              <a:t>Applicants from Europe and Asia</a:t>
            </a:r>
            <a:r>
              <a:rPr lang="en">
                <a:solidFill>
                  <a:srgbClr val="000000"/>
                </a:solidFill>
              </a:rPr>
              <a:t> are more likely to be approved.</a:t>
            </a:r>
            <a:endParaRPr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</a:rPr>
              <a:t>Very low wages</a:t>
            </a:r>
            <a:r>
              <a:rPr lang="en">
                <a:solidFill>
                  <a:srgbClr val="000000"/>
                </a:solidFill>
              </a:rPr>
              <a:t> are associated with increased denial rates.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b="1" lang="en">
                <a:solidFill>
                  <a:srgbClr val="000000"/>
                </a:solidFill>
              </a:rPr>
              <a:t>Implication:</a:t>
            </a:r>
            <a:r>
              <a:rPr lang="en">
                <a:solidFill>
                  <a:srgbClr val="000000"/>
                </a:solidFill>
              </a:rPr>
              <a:t> Consider job location and applicant origin in application strategy, and avoid underpaying.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>
                <a:solidFill>
                  <a:srgbClr val="000000"/>
                </a:solidFill>
              </a:rPr>
              <a:t>4. ML Adds Accuracy and Efficiency</a:t>
            </a:r>
            <a:endParaRPr b="1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</a:rPr>
              <a:t>Gradient Boosting (GBM)</a:t>
            </a:r>
            <a:r>
              <a:rPr lang="en">
                <a:solidFill>
                  <a:srgbClr val="000000"/>
                </a:solidFill>
              </a:rPr>
              <a:t> with SMOTE oversampling delivered the best balance across metrics.</a:t>
            </a:r>
            <a:endParaRPr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unito"/>
              <a:buChar char="●"/>
            </a:pPr>
            <a:r>
              <a:rPr lang="en">
                <a:solidFill>
                  <a:srgbClr val="000000"/>
                </a:solidFill>
              </a:rPr>
              <a:t>It provided strong recall and interpretability through feature importance.</a:t>
            </a:r>
            <a:endParaRPr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unito"/>
              <a:buChar char="●"/>
            </a:pPr>
            <a:r>
              <a:rPr lang="en">
                <a:solidFill>
                  <a:srgbClr val="000000"/>
                </a:solidFill>
              </a:rPr>
              <a:t>Addressing class imbalance was critical for model fairness and reliability.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500"/>
              <a:buNone/>
            </a:pPr>
            <a:r>
              <a:rPr b="1" lang="en">
                <a:solidFill>
                  <a:srgbClr val="000000"/>
                </a:solidFill>
              </a:rPr>
              <a:t>Implication:</a:t>
            </a:r>
            <a:r>
              <a:rPr lang="en">
                <a:solidFill>
                  <a:srgbClr val="000000"/>
                </a:solidFill>
              </a:rPr>
              <a:t> ML enables scalable, data-driven decision support—especially when balanced and tuned appropriately.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428" name="Google Shape;428;g360513b52f5_0_410"/>
          <p:cNvSpPr txBox="1"/>
          <p:nvPr/>
        </p:nvSpPr>
        <p:spPr>
          <a:xfrm>
            <a:off x="4077350" y="4568775"/>
            <a:ext cx="501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9" name="Google Shape;429;g360513b52f5_0_410"/>
          <p:cNvSpPr txBox="1"/>
          <p:nvPr>
            <p:ph type="title"/>
          </p:nvPr>
        </p:nvSpPr>
        <p:spPr>
          <a:xfrm>
            <a:off x="202550" y="60673"/>
            <a:ext cx="8520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Final Conclusions (2/2)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60513b52f5_0_416"/>
          <p:cNvSpPr txBox="1"/>
          <p:nvPr>
            <p:ph idx="1" type="body"/>
          </p:nvPr>
        </p:nvSpPr>
        <p:spPr>
          <a:xfrm>
            <a:off x="202550" y="709575"/>
            <a:ext cx="8800800" cy="4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>
                <a:solidFill>
                  <a:srgbClr val="000000"/>
                </a:solidFill>
              </a:rPr>
              <a:t>✅ 1. Implement Predictive Pre-Screening</a:t>
            </a:r>
            <a:endParaRPr b="1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Use the GBM model to </a:t>
            </a:r>
            <a:r>
              <a:rPr b="1" lang="en">
                <a:solidFill>
                  <a:srgbClr val="000000"/>
                </a:solidFill>
              </a:rPr>
              <a:t>automatically flag high-risk or low-likelihood cases</a:t>
            </a:r>
            <a:r>
              <a:rPr lang="en">
                <a:solidFill>
                  <a:srgbClr val="000000"/>
                </a:solidFill>
              </a:rPr>
              <a:t>, saving time for evaluators.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>
                <a:solidFill>
                  <a:srgbClr val="000000"/>
                </a:solidFill>
              </a:rPr>
              <a:t>✅ 2. Focus on High-Probability Profiles</a:t>
            </a:r>
            <a:endParaRPr b="1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unito"/>
              <a:buChar char="●"/>
            </a:pPr>
            <a:r>
              <a:rPr lang="en">
                <a:solidFill>
                  <a:srgbClr val="000000"/>
                </a:solidFill>
              </a:rPr>
              <a:t>Prioritize applicants with:</a:t>
            </a:r>
            <a:endParaRPr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unito"/>
              <a:buChar char="○"/>
            </a:pPr>
            <a:r>
              <a:rPr lang="en" sz="1500">
                <a:solidFill>
                  <a:srgbClr val="000000"/>
                </a:solidFill>
              </a:rPr>
              <a:t>Master’s or Doctorate degrees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unito"/>
              <a:buChar char="○"/>
            </a:pPr>
            <a:r>
              <a:rPr lang="en" sz="1500">
                <a:solidFill>
                  <a:srgbClr val="000000"/>
                </a:solidFill>
              </a:rPr>
              <a:t>Documented prior work experience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unito"/>
              <a:buChar char="○"/>
            </a:pPr>
            <a:r>
              <a:rPr lang="en" sz="1500">
                <a:solidFill>
                  <a:srgbClr val="000000"/>
                </a:solidFill>
              </a:rPr>
              <a:t>Full-time roles in high-certification regions (South, Midwest)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>
                <a:solidFill>
                  <a:srgbClr val="000000"/>
                </a:solidFill>
              </a:rPr>
              <a:t>✅ 3. Educate Employers &amp; Clients</a:t>
            </a:r>
            <a:endParaRPr b="1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Build guidelines explaining </a:t>
            </a:r>
            <a:r>
              <a:rPr b="1" lang="en">
                <a:solidFill>
                  <a:srgbClr val="000000"/>
                </a:solidFill>
              </a:rPr>
              <a:t>what factors improve approval odds</a:t>
            </a:r>
            <a:r>
              <a:rPr lang="en">
                <a:solidFill>
                  <a:srgbClr val="000000"/>
                </a:solidFill>
              </a:rPr>
              <a:t>, empowering employers to structure job offers accordingly.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435" name="Google Shape;435;g360513b52f5_0_416"/>
          <p:cNvSpPr txBox="1"/>
          <p:nvPr/>
        </p:nvSpPr>
        <p:spPr>
          <a:xfrm>
            <a:off x="4077350" y="4568775"/>
            <a:ext cx="501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6" name="Google Shape;436;g360513b52f5_0_416"/>
          <p:cNvSpPr txBox="1"/>
          <p:nvPr>
            <p:ph type="title"/>
          </p:nvPr>
        </p:nvSpPr>
        <p:spPr>
          <a:xfrm>
            <a:off x="202550" y="60673"/>
            <a:ext cx="8520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Business Recommendations (1/2)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60513b52f5_0_423"/>
          <p:cNvSpPr txBox="1"/>
          <p:nvPr>
            <p:ph idx="1" type="body"/>
          </p:nvPr>
        </p:nvSpPr>
        <p:spPr>
          <a:xfrm>
            <a:off x="202550" y="709575"/>
            <a:ext cx="8800800" cy="4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>
                <a:solidFill>
                  <a:srgbClr val="000000"/>
                </a:solidFill>
              </a:rPr>
              <a:t>✅ 4. Create a Scoring Dashboard</a:t>
            </a:r>
            <a:endParaRPr b="1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Use model outputs to </a:t>
            </a:r>
            <a:r>
              <a:rPr b="1" lang="en">
                <a:solidFill>
                  <a:srgbClr val="000000"/>
                </a:solidFill>
              </a:rPr>
              <a:t>score and rank</a:t>
            </a:r>
            <a:r>
              <a:rPr lang="en">
                <a:solidFill>
                  <a:srgbClr val="000000"/>
                </a:solidFill>
              </a:rPr>
              <a:t> applications, allowing internal teams to allocate resources based on predicted outcome confidence.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>
                <a:solidFill>
                  <a:srgbClr val="000000"/>
                </a:solidFill>
              </a:rPr>
              <a:t>✅ 5. Monitor Model Fairness</a:t>
            </a:r>
            <a:endParaRPr b="1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unito"/>
              <a:buChar char="●"/>
            </a:pPr>
            <a:r>
              <a:rPr lang="en">
                <a:solidFill>
                  <a:srgbClr val="000000"/>
                </a:solidFill>
              </a:rPr>
              <a:t>Periodically re-evaluate model behavior to ensure no unintentional bias toward specific continents, regions, or job types.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500"/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442" name="Google Shape;442;g360513b52f5_0_423"/>
          <p:cNvSpPr txBox="1"/>
          <p:nvPr/>
        </p:nvSpPr>
        <p:spPr>
          <a:xfrm>
            <a:off x="4077350" y="4568775"/>
            <a:ext cx="501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3" name="Google Shape;443;g360513b52f5_0_423"/>
          <p:cNvSpPr txBox="1"/>
          <p:nvPr>
            <p:ph type="title"/>
          </p:nvPr>
        </p:nvSpPr>
        <p:spPr>
          <a:xfrm>
            <a:off x="202550" y="60673"/>
            <a:ext cx="8520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Business Recommendations (2/2)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60513b52f5_0_429"/>
          <p:cNvSpPr txBox="1"/>
          <p:nvPr>
            <p:ph idx="1" type="body"/>
          </p:nvPr>
        </p:nvSpPr>
        <p:spPr>
          <a:xfrm>
            <a:off x="202550" y="938175"/>
            <a:ext cx="8800800" cy="39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lang="en" sz="1400">
                <a:solidFill>
                  <a:srgbClr val="000000"/>
                </a:solidFill>
              </a:rPr>
              <a:t>While the current dataset provided valuable features for predicting visa certification outcomes, incorporating additional variables could enhance both the </a:t>
            </a:r>
            <a:r>
              <a:rPr b="1" lang="en" sz="1400">
                <a:solidFill>
                  <a:srgbClr val="000000"/>
                </a:solidFill>
              </a:rPr>
              <a:t>accuracy</a:t>
            </a:r>
            <a:r>
              <a:rPr lang="en" sz="1400">
                <a:solidFill>
                  <a:srgbClr val="000000"/>
                </a:solidFill>
              </a:rPr>
              <a:t> and </a:t>
            </a:r>
            <a:r>
              <a:rPr b="1" lang="en" sz="1400">
                <a:solidFill>
                  <a:srgbClr val="000000"/>
                </a:solidFill>
              </a:rPr>
              <a:t>real-world utility</a:t>
            </a:r>
            <a:r>
              <a:rPr lang="en" sz="1400">
                <a:solidFill>
                  <a:srgbClr val="000000"/>
                </a:solidFill>
              </a:rPr>
              <a:t> of the model.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🧩 1. Job Title or Occupation Category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Why it helps:</a:t>
            </a:r>
            <a:r>
              <a:rPr lang="en" sz="1400">
                <a:solidFill>
                  <a:srgbClr val="000000"/>
                </a:solidFill>
              </a:rPr>
              <a:t> Different roles (e.g., Software Engineer vs. Retail Associate) have varying approval patterns.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Improvement:</a:t>
            </a:r>
            <a:r>
              <a:rPr lang="en" sz="1400">
                <a:solidFill>
                  <a:srgbClr val="000000"/>
                </a:solidFill>
              </a:rPr>
              <a:t> Enables the model to understand job-specific trends and identify high-approval job categories.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🧩 2. Employer Industry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Why it helps:</a:t>
            </a:r>
            <a:r>
              <a:rPr lang="en" sz="1400">
                <a:solidFill>
                  <a:srgbClr val="000000"/>
                </a:solidFill>
              </a:rPr>
              <a:t> Certain industries (e.g., tech, healthcare) are more favorable in visa processing.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Improvement:</a:t>
            </a:r>
            <a:r>
              <a:rPr lang="en" sz="1400">
                <a:solidFill>
                  <a:srgbClr val="000000"/>
                </a:solidFill>
              </a:rPr>
              <a:t> Adds context on the nature of the employer, helping the model differentiate between stable sectors vs. volatile ones.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449" name="Google Shape;449;g360513b52f5_0_429"/>
          <p:cNvSpPr txBox="1"/>
          <p:nvPr/>
        </p:nvSpPr>
        <p:spPr>
          <a:xfrm>
            <a:off x="4077350" y="4568775"/>
            <a:ext cx="501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0" name="Google Shape;450;g360513b52f5_0_429"/>
          <p:cNvSpPr txBox="1"/>
          <p:nvPr>
            <p:ph type="title"/>
          </p:nvPr>
        </p:nvSpPr>
        <p:spPr>
          <a:xfrm>
            <a:off x="202550" y="60673"/>
            <a:ext cx="8520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Suggestions for Additional Data to Improve Project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Outcome (1/3)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60513b52f5_0_436"/>
          <p:cNvSpPr txBox="1"/>
          <p:nvPr>
            <p:ph idx="1" type="body"/>
          </p:nvPr>
        </p:nvSpPr>
        <p:spPr>
          <a:xfrm>
            <a:off x="202550" y="785775"/>
            <a:ext cx="8800800" cy="39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🧩 3. Historical Approval Rate of Employer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Why it helps:</a:t>
            </a:r>
            <a:r>
              <a:rPr lang="en" sz="1400">
                <a:solidFill>
                  <a:srgbClr val="000000"/>
                </a:solidFill>
              </a:rPr>
              <a:t> Some employers may have a strong track record, while others may frequently receive denials.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Improvement:</a:t>
            </a:r>
            <a:r>
              <a:rPr lang="en" sz="1400">
                <a:solidFill>
                  <a:srgbClr val="000000"/>
                </a:solidFill>
              </a:rPr>
              <a:t> Adds a powerful behavioral signal that reflects the employer’s credibility and preparedness.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🧩 4. Job Offer Details (e.g., Contract Length, Benefits)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Why it helps:</a:t>
            </a:r>
            <a:r>
              <a:rPr lang="en" sz="1400">
                <a:solidFill>
                  <a:srgbClr val="000000"/>
                </a:solidFill>
              </a:rPr>
              <a:t> Offers that demonstrate long-term commitment and stability are more likely to be approved.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Improvement:</a:t>
            </a:r>
            <a:r>
              <a:rPr lang="en" sz="1400">
                <a:solidFill>
                  <a:srgbClr val="000000"/>
                </a:solidFill>
              </a:rPr>
              <a:t> Helps model capture the strength of the offer beyond wage and full-time status.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🧩 5. Applicant Age or Years of Experience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Why it helps:</a:t>
            </a:r>
            <a:r>
              <a:rPr lang="en" sz="1400">
                <a:solidFill>
                  <a:srgbClr val="000000"/>
                </a:solidFill>
              </a:rPr>
              <a:t> Adds context to job experience; a young applicant with 2 years' experience is different from a mid-career professional.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Improvement:</a:t>
            </a:r>
            <a:r>
              <a:rPr lang="en" sz="1400">
                <a:solidFill>
                  <a:srgbClr val="000000"/>
                </a:solidFill>
              </a:rPr>
              <a:t> Enables finer segmentation of candidate profiles and more personalized prediction.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456" name="Google Shape;456;g360513b52f5_0_436"/>
          <p:cNvSpPr txBox="1"/>
          <p:nvPr>
            <p:ph type="title"/>
          </p:nvPr>
        </p:nvSpPr>
        <p:spPr>
          <a:xfrm>
            <a:off x="202550" y="60673"/>
            <a:ext cx="8520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Suggestions for Additional Data to Improve Project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Outcome (2/3)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513b52f5_0_458"/>
          <p:cNvSpPr txBox="1"/>
          <p:nvPr>
            <p:ph type="title"/>
          </p:nvPr>
        </p:nvSpPr>
        <p:spPr>
          <a:xfrm>
            <a:off x="202550" y="136873"/>
            <a:ext cx="85206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Executive Summary: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EasyVisa ML Predictive Modeling Project (4/6)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1" name="Google Shape;91;g360513b52f5_0_458"/>
          <p:cNvSpPr txBox="1"/>
          <p:nvPr>
            <p:ph idx="1" type="body"/>
          </p:nvPr>
        </p:nvSpPr>
        <p:spPr>
          <a:xfrm>
            <a:off x="202550" y="1090575"/>
            <a:ext cx="4528200" cy="3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🔍 Key Predictive Insights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b="1" lang="en" sz="1400">
                <a:solidFill>
                  <a:srgbClr val="000000"/>
                </a:solidFill>
              </a:rPr>
              <a:t>Top Factors:</a:t>
            </a:r>
            <a:endParaRPr b="1"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lang="en" sz="1400">
                <a:solidFill>
                  <a:srgbClr val="000000"/>
                </a:solidFill>
              </a:rPr>
              <a:t>Master’s or Doctorate degree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lang="en" sz="1400">
                <a:solidFill>
                  <a:srgbClr val="000000"/>
                </a:solidFill>
              </a:rPr>
              <a:t>Prior job experience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lang="en" sz="1400">
                <a:solidFill>
                  <a:srgbClr val="000000"/>
                </a:solidFill>
              </a:rPr>
              <a:t>Full-time job status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lang="en" sz="1400">
                <a:solidFill>
                  <a:srgbClr val="000000"/>
                </a:solidFill>
              </a:rPr>
              <a:t>Job location in the South or Midwest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lang="en" sz="1400">
                <a:solidFill>
                  <a:srgbClr val="000000"/>
                </a:solidFill>
              </a:rPr>
              <a:t>Continent of origin (Europe, Asia)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b="1" lang="en" sz="1400">
                <a:solidFill>
                  <a:srgbClr val="000000"/>
                </a:solidFill>
              </a:rPr>
              <a:t>Lower Impact Factors:</a:t>
            </a:r>
            <a:endParaRPr b="1"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lang="en" sz="1400">
                <a:solidFill>
                  <a:srgbClr val="000000"/>
                </a:solidFill>
              </a:rPr>
              <a:t>Monthly wage unit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lang="en" sz="1400">
                <a:solidFill>
                  <a:srgbClr val="000000"/>
                </a:solidFill>
              </a:rPr>
              <a:t>Continent (Oceania, South America)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lang="en" sz="1400">
                <a:solidFill>
                  <a:srgbClr val="000000"/>
                </a:solidFill>
              </a:rPr>
              <a:t>Number of employees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92" name="Google Shape;92;g360513b52f5_0_458"/>
          <p:cNvPicPr preferRelativeResize="0"/>
          <p:nvPr/>
        </p:nvPicPr>
        <p:blipFill rotWithShape="1">
          <a:blip r:embed="rId3">
            <a:alphaModFix/>
          </a:blip>
          <a:srcRect b="30558" l="0" r="0" t="13526"/>
          <a:stretch/>
        </p:blipFill>
        <p:spPr>
          <a:xfrm>
            <a:off x="4883150" y="1638975"/>
            <a:ext cx="4133150" cy="231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60513b52f5_0_442"/>
          <p:cNvSpPr txBox="1"/>
          <p:nvPr>
            <p:ph idx="1" type="body"/>
          </p:nvPr>
        </p:nvSpPr>
        <p:spPr>
          <a:xfrm>
            <a:off x="202550" y="785775"/>
            <a:ext cx="8800800" cy="39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🧩 6. Application Type (e.g., New vs. Extension)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Why it helps:</a:t>
            </a:r>
            <a:r>
              <a:rPr lang="en" sz="1400">
                <a:solidFill>
                  <a:srgbClr val="000000"/>
                </a:solidFill>
              </a:rPr>
              <a:t> Extensions or renewals may have different approval dynamics than first-time applications.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Improvement:</a:t>
            </a:r>
            <a:r>
              <a:rPr lang="en" sz="1400">
                <a:solidFill>
                  <a:srgbClr val="000000"/>
                </a:solidFill>
              </a:rPr>
              <a:t> Distinguishes between lower-risk repeat approvals and new, untested cases.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🧩 7. Processing Time or Service Center Data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Why it helps:</a:t>
            </a:r>
            <a:r>
              <a:rPr lang="en" sz="1400">
                <a:solidFill>
                  <a:srgbClr val="000000"/>
                </a:solidFill>
              </a:rPr>
              <a:t> Some service centers may have higher or lower approval rates and different criteria emphasis.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Improvement:</a:t>
            </a:r>
            <a:r>
              <a:rPr lang="en" sz="1400">
                <a:solidFill>
                  <a:srgbClr val="000000"/>
                </a:solidFill>
              </a:rPr>
              <a:t> Adds geographic and procedural nuance that could increase prediction accuracy.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b="1" lang="en" sz="1600">
                <a:solidFill>
                  <a:srgbClr val="000000"/>
                </a:solidFill>
              </a:rPr>
              <a:t>🔍 How It Could Improve the Project</a:t>
            </a:r>
            <a:endParaRPr b="1" sz="16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Boosts Model Accuracy:</a:t>
            </a:r>
            <a:r>
              <a:rPr lang="en" sz="1400">
                <a:solidFill>
                  <a:srgbClr val="000000"/>
                </a:solidFill>
              </a:rPr>
              <a:t> Adds more real-world variables the model can learn from.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Enhances Interpretability:</a:t>
            </a:r>
            <a:r>
              <a:rPr lang="en" sz="1400">
                <a:solidFill>
                  <a:srgbClr val="000000"/>
                </a:solidFill>
              </a:rPr>
              <a:t> Helps explain predictions in more detail (e.g., "this role has a higher rejection rate").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Supports Risk Scoring:</a:t>
            </a:r>
            <a:r>
              <a:rPr lang="en" sz="1400">
                <a:solidFill>
                  <a:srgbClr val="000000"/>
                </a:solidFill>
              </a:rPr>
              <a:t> Enables risk-based triage of applications based on deeper patterns.</a:t>
            </a:r>
            <a:br>
              <a:rPr lang="en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500"/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462" name="Google Shape;462;g360513b52f5_0_442"/>
          <p:cNvSpPr txBox="1"/>
          <p:nvPr>
            <p:ph type="title"/>
          </p:nvPr>
        </p:nvSpPr>
        <p:spPr>
          <a:xfrm>
            <a:off x="202550" y="60673"/>
            <a:ext cx="8520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Suggestions for Additional Data to Improve Project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Outcome (3/3)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g36c700b4781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475" y="1481700"/>
            <a:ext cx="2833500" cy="28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513b52f5_0_463"/>
          <p:cNvSpPr txBox="1"/>
          <p:nvPr>
            <p:ph type="title"/>
          </p:nvPr>
        </p:nvSpPr>
        <p:spPr>
          <a:xfrm>
            <a:off x="202550" y="136873"/>
            <a:ext cx="85206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Executive Summary: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EasyVisa ML Predictive Modeling Project (5/6)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8" name="Google Shape;98;g360513b52f5_0_463"/>
          <p:cNvSpPr txBox="1"/>
          <p:nvPr>
            <p:ph idx="1" type="body"/>
          </p:nvPr>
        </p:nvSpPr>
        <p:spPr>
          <a:xfrm>
            <a:off x="202550" y="1090575"/>
            <a:ext cx="8629800" cy="3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📌 Final Conclusions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</a:rPr>
              <a:t>Human Capital Dominates:</a:t>
            </a:r>
            <a:r>
              <a:rPr lang="en" sz="1400">
                <a:solidFill>
                  <a:srgbClr val="000000"/>
                </a:solidFill>
              </a:rPr>
              <a:t> Education and experience are the strongest predictors.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</a:rPr>
              <a:t>Job Structure Matters:</a:t>
            </a:r>
            <a:r>
              <a:rPr lang="en" sz="1400">
                <a:solidFill>
                  <a:srgbClr val="000000"/>
                </a:solidFill>
              </a:rPr>
              <a:t> Full-time, salaried roles improve certification odds.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</a:rPr>
              <a:t>Geographic Influence:</a:t>
            </a:r>
            <a:r>
              <a:rPr lang="en" sz="1400">
                <a:solidFill>
                  <a:srgbClr val="000000"/>
                </a:solidFill>
              </a:rPr>
              <a:t> South/Midwest U.S. and certain continents show higher approval rates.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</a:rPr>
              <a:t>ML as a Decision Aid:</a:t>
            </a:r>
            <a:r>
              <a:rPr lang="en" sz="1400">
                <a:solidFill>
                  <a:srgbClr val="000000"/>
                </a:solidFill>
              </a:rPr>
              <a:t> Properly tuned models can guide visa case prioritization and reduce risk.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🚀 Business Recommendations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Implement a pre-screening tool</a:t>
            </a:r>
            <a:r>
              <a:rPr lang="en" sz="1400">
                <a:solidFill>
                  <a:srgbClr val="000000"/>
                </a:solidFill>
              </a:rPr>
              <a:t> powered by the GBM model to identify low-probability applications early.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Educate clients and employers</a:t>
            </a:r>
            <a:r>
              <a:rPr lang="en" sz="1400">
                <a:solidFill>
                  <a:srgbClr val="000000"/>
                </a:solidFill>
              </a:rPr>
              <a:t> on factors that influence approvals, like advanced degrees and job experience.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Focus recruiting efforts</a:t>
            </a:r>
            <a:r>
              <a:rPr lang="en" sz="1400">
                <a:solidFill>
                  <a:srgbClr val="000000"/>
                </a:solidFill>
              </a:rPr>
              <a:t> in regions and industries with historically higher success rates.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Build a visa risk dashboard</a:t>
            </a:r>
            <a:r>
              <a:rPr lang="en" sz="1400">
                <a:solidFill>
                  <a:srgbClr val="000000"/>
                </a:solidFill>
              </a:rPr>
              <a:t> to help teams quickly triage and track applications.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</a:rPr>
              <a:t>Regularly retrain the model</a:t>
            </a:r>
            <a:r>
              <a:rPr lang="en" sz="1400">
                <a:solidFill>
                  <a:srgbClr val="000000"/>
                </a:solidFill>
              </a:rPr>
              <a:t> to reflect evolving immigration policy and approval patterns.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99" name="Google Shape;99;g360513b52f5_0_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4900" y="578975"/>
            <a:ext cx="1377225" cy="137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60513b52f5_0_468"/>
          <p:cNvSpPr txBox="1"/>
          <p:nvPr>
            <p:ph type="title"/>
          </p:nvPr>
        </p:nvSpPr>
        <p:spPr>
          <a:xfrm>
            <a:off x="202550" y="136873"/>
            <a:ext cx="85206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Executive Summary: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EasyVisa ML Predictive Modeling Project (6/6)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5" name="Google Shape;105;g360513b52f5_0_468"/>
          <p:cNvSpPr txBox="1"/>
          <p:nvPr>
            <p:ph idx="1" type="body"/>
          </p:nvPr>
        </p:nvSpPr>
        <p:spPr>
          <a:xfrm>
            <a:off x="202550" y="1090575"/>
            <a:ext cx="5774400" cy="3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500"/>
              <a:buNone/>
            </a:pPr>
            <a:r>
              <a:rPr b="1" lang="en" sz="1400">
                <a:solidFill>
                  <a:srgbClr val="000000"/>
                </a:solidFill>
              </a:rPr>
              <a:t>🔮 Future Enhancements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lang="en" sz="1400">
                <a:solidFill>
                  <a:srgbClr val="000000"/>
                </a:solidFill>
              </a:rPr>
              <a:t>To further improve prediction and business value, consider collecting: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00000"/>
                </a:solidFill>
              </a:rPr>
              <a:t>Applicant’s job title and years of experience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00000"/>
                </a:solidFill>
              </a:rPr>
              <a:t>Industry and employer approval history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00000"/>
                </a:solidFill>
              </a:rPr>
              <a:t>Application type (new vs. extension)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00000"/>
                </a:solidFill>
              </a:rPr>
              <a:t>Contract details and benefits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06" name="Google Shape;106;g360513b52f5_0_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350" y="1114573"/>
            <a:ext cx="2862250" cy="28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Problem Statement &amp; Project Objective</a:t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112" name="Google Shape;112;p4"/>
          <p:cNvGraphicFramePr/>
          <p:nvPr/>
        </p:nvGraphicFramePr>
        <p:xfrm>
          <a:off x="202550" y="70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{89FFC056-BBED-4496-A378-7426527E0209}</a:tableStyleId>
              </a:tblPr>
              <a:tblGrid>
                <a:gridCol w="4385925"/>
                <a:gridCol w="43859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lt1"/>
                          </a:solidFill>
                        </a:rPr>
                        <a:t>🔍 Problem Context</a:t>
                      </a:r>
                      <a:endParaRPr b="1" sz="18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The U.S. Department of Labor processes thousands of visa applications annually. Each application must be evaluated for approval based on multiple applicant and job-related factors, such as education, job experience, prevailing wage, and full-time status.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However, the manual review of these applications is: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Time-consuming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Prone to inconsistencies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Inefficient at identifying approval likelihood early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E1E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lt1"/>
                          </a:solidFill>
                        </a:rPr>
                        <a:t>🎯 Project Objective</a:t>
                      </a:r>
                      <a:endParaRPr b="1" sz="18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To build a predictive machine learning model that can: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Classify visa applications as either Certified or Denied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Identify key features influencing application outcomes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Enhance decision-making efficiency and accuracy for stakeholders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The project scope encompasses: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Data preprocessing &amp; feature engineering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Handling class imbalance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Training &amp; evaluating multiple classification models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Selecting the best-performing model based on validation metrics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E2D5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Just Logo">
  <a:themeElements>
    <a:clrScheme name="Simple Light">
      <a:dk1>
        <a:srgbClr val="222222"/>
      </a:dk1>
      <a:lt1>
        <a:srgbClr val="FFFFFF"/>
      </a:lt1>
      <a:dk2>
        <a:srgbClr val="222222"/>
      </a:dk2>
      <a:lt2>
        <a:srgbClr val="0E39A9"/>
      </a:lt2>
      <a:accent1>
        <a:srgbClr val="FFAB40"/>
      </a:accent1>
      <a:accent2>
        <a:srgbClr val="6F4294"/>
      </a:accent2>
      <a:accent3>
        <a:srgbClr val="FFA000"/>
      </a:accent3>
      <a:accent4>
        <a:srgbClr val="FFAB40"/>
      </a:accent4>
      <a:accent5>
        <a:srgbClr val="FFDF00"/>
      </a:accent5>
      <a:accent6>
        <a:srgbClr val="1974D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